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7" r:id="rId2"/>
    <p:sldId id="258" r:id="rId3"/>
    <p:sldId id="259" r:id="rId4"/>
    <p:sldId id="262" r:id="rId5"/>
    <p:sldId id="260" r:id="rId6"/>
    <p:sldId id="263"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2D52"/>
    <a:srgbClr val="0C1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373" autoAdjust="0"/>
  </p:normalViewPr>
  <p:slideViewPr>
    <p:cSldViewPr snapToGrid="0">
      <p:cViewPr>
        <p:scale>
          <a:sx n="80" d="100"/>
          <a:sy n="80" d="100"/>
        </p:scale>
        <p:origin x="93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45742D-AF76-4973-9D81-A07A524D2B34}"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67CC10BD-63C4-4612-A989-001807823F99}">
      <dgm:prSet phldrT="[Text]"/>
      <dgm:spPr/>
      <dgm:t>
        <a:bodyPr/>
        <a:lstStyle/>
        <a:p>
          <a:r>
            <a:rPr lang="en-US" b="1" dirty="0"/>
            <a:t>Profile</a:t>
          </a:r>
        </a:p>
      </dgm:t>
    </dgm:pt>
    <dgm:pt modelId="{15FDB366-435F-4465-9F1F-DE509EF0F55D}" type="parTrans" cxnId="{6572F939-0EAD-49E5-87C0-7416868C625B}">
      <dgm:prSet/>
      <dgm:spPr/>
      <dgm:t>
        <a:bodyPr/>
        <a:lstStyle/>
        <a:p>
          <a:endParaRPr lang="en-US"/>
        </a:p>
      </dgm:t>
    </dgm:pt>
    <dgm:pt modelId="{4A3B4E65-7212-46F1-B95D-F1097AB8283F}" type="sibTrans" cxnId="{6572F939-0EAD-49E5-87C0-7416868C625B}">
      <dgm:prSet/>
      <dgm:spPr/>
      <dgm:t>
        <a:bodyPr/>
        <a:lstStyle/>
        <a:p>
          <a:endParaRPr lang="en-US"/>
        </a:p>
      </dgm:t>
    </dgm:pt>
    <dgm:pt modelId="{7DEB5481-70FE-44A9-9401-89E5ED874F96}">
      <dgm:prSet phldrT="[Text]"/>
      <dgm:spPr/>
      <dgm:t>
        <a:bodyPr/>
        <a:lstStyle/>
        <a:p>
          <a:r>
            <a:rPr lang="en-US" b="1" dirty="0"/>
            <a:t>Treatment</a:t>
          </a:r>
        </a:p>
      </dgm:t>
    </dgm:pt>
    <dgm:pt modelId="{5A4DF58B-AC88-4150-A1E8-E1FDBB7C1936}" type="parTrans" cxnId="{A366ADB8-364E-4687-930C-FF7FC1840C86}">
      <dgm:prSet/>
      <dgm:spPr/>
      <dgm:t>
        <a:bodyPr/>
        <a:lstStyle/>
        <a:p>
          <a:endParaRPr lang="en-US"/>
        </a:p>
      </dgm:t>
    </dgm:pt>
    <dgm:pt modelId="{1FFFF90E-865D-488D-8328-A3E9FDC73D55}" type="sibTrans" cxnId="{A366ADB8-364E-4687-930C-FF7FC1840C86}">
      <dgm:prSet/>
      <dgm:spPr/>
      <dgm:t>
        <a:bodyPr/>
        <a:lstStyle/>
        <a:p>
          <a:endParaRPr lang="en-US"/>
        </a:p>
      </dgm:t>
    </dgm:pt>
    <dgm:pt modelId="{4F9B5030-308C-4C73-82FF-A777028170ED}">
      <dgm:prSet phldrT="[Text]"/>
      <dgm:spPr/>
      <dgm:t>
        <a:bodyPr/>
        <a:lstStyle/>
        <a:p>
          <a:r>
            <a:rPr lang="en-US" b="1" dirty="0"/>
            <a:t>Personalized side effects </a:t>
          </a:r>
        </a:p>
      </dgm:t>
    </dgm:pt>
    <dgm:pt modelId="{FBCF5B73-4EA0-4D3E-BD84-423A9171E25E}" type="parTrans" cxnId="{461D4507-646D-4F8D-A4B0-07C62262294C}">
      <dgm:prSet/>
      <dgm:spPr/>
      <dgm:t>
        <a:bodyPr/>
        <a:lstStyle/>
        <a:p>
          <a:endParaRPr lang="en-US"/>
        </a:p>
      </dgm:t>
    </dgm:pt>
    <dgm:pt modelId="{2885F06A-5D21-4FC4-9CB1-7FC67E559FEB}" type="sibTrans" cxnId="{461D4507-646D-4F8D-A4B0-07C62262294C}">
      <dgm:prSet/>
      <dgm:spPr/>
      <dgm:t>
        <a:bodyPr/>
        <a:lstStyle/>
        <a:p>
          <a:endParaRPr lang="en-US"/>
        </a:p>
      </dgm:t>
    </dgm:pt>
    <dgm:pt modelId="{2B3A9890-E8A7-47E2-A908-C04BE215A6B2}" type="pres">
      <dgm:prSet presAssocID="{1045742D-AF76-4973-9D81-A07A524D2B34}" presName="Name0" presStyleCnt="0">
        <dgm:presLayoutVars>
          <dgm:dir/>
          <dgm:animOne val="branch"/>
          <dgm:animLvl val="lvl"/>
        </dgm:presLayoutVars>
      </dgm:prSet>
      <dgm:spPr/>
    </dgm:pt>
    <dgm:pt modelId="{26F6748B-6437-441B-9B48-C1FB7DEB588A}" type="pres">
      <dgm:prSet presAssocID="{67CC10BD-63C4-4612-A989-001807823F99}" presName="chaos" presStyleCnt="0"/>
      <dgm:spPr/>
    </dgm:pt>
    <dgm:pt modelId="{864464C5-05B6-4232-930A-F3F509A0AE0F}" type="pres">
      <dgm:prSet presAssocID="{67CC10BD-63C4-4612-A989-001807823F99}" presName="parTx1" presStyleLbl="revTx" presStyleIdx="0" presStyleCnt="2"/>
      <dgm:spPr/>
    </dgm:pt>
    <dgm:pt modelId="{896953C6-A0E1-47A4-852A-F578AA5818D1}" type="pres">
      <dgm:prSet presAssocID="{67CC10BD-63C4-4612-A989-001807823F99}" presName="c1" presStyleLbl="node1" presStyleIdx="0" presStyleCnt="19"/>
      <dgm:spPr/>
    </dgm:pt>
    <dgm:pt modelId="{25A852A1-6C02-4F8E-B4B1-2CA2EC450BB4}" type="pres">
      <dgm:prSet presAssocID="{67CC10BD-63C4-4612-A989-001807823F99}" presName="c2" presStyleLbl="node1" presStyleIdx="1" presStyleCnt="19"/>
      <dgm:spPr/>
    </dgm:pt>
    <dgm:pt modelId="{1B7D4C20-083C-4691-B2DA-C68CEC2A5E3C}" type="pres">
      <dgm:prSet presAssocID="{67CC10BD-63C4-4612-A989-001807823F99}" presName="c3" presStyleLbl="node1" presStyleIdx="2" presStyleCnt="19"/>
      <dgm:spPr/>
    </dgm:pt>
    <dgm:pt modelId="{C4BF2DD0-14A1-4F4B-BEF1-89F36BE2231A}" type="pres">
      <dgm:prSet presAssocID="{67CC10BD-63C4-4612-A989-001807823F99}" presName="c4" presStyleLbl="node1" presStyleIdx="3" presStyleCnt="19"/>
      <dgm:spPr/>
    </dgm:pt>
    <dgm:pt modelId="{610B6D39-F6E6-4381-9E2A-64D9B6FCEE9C}" type="pres">
      <dgm:prSet presAssocID="{67CC10BD-63C4-4612-A989-001807823F99}" presName="c5" presStyleLbl="node1" presStyleIdx="4" presStyleCnt="19"/>
      <dgm:spPr/>
    </dgm:pt>
    <dgm:pt modelId="{C62D362C-CB51-4B66-B5BC-5C62D517D6D6}" type="pres">
      <dgm:prSet presAssocID="{67CC10BD-63C4-4612-A989-001807823F99}" presName="c6" presStyleLbl="node1" presStyleIdx="5" presStyleCnt="19"/>
      <dgm:spPr/>
    </dgm:pt>
    <dgm:pt modelId="{5B48E38A-29E3-4426-933D-63021975B777}" type="pres">
      <dgm:prSet presAssocID="{67CC10BD-63C4-4612-A989-001807823F99}" presName="c7" presStyleLbl="node1" presStyleIdx="6" presStyleCnt="19"/>
      <dgm:spPr/>
    </dgm:pt>
    <dgm:pt modelId="{B8551A56-29EC-416D-8584-41824BA30FD4}" type="pres">
      <dgm:prSet presAssocID="{67CC10BD-63C4-4612-A989-001807823F99}" presName="c8" presStyleLbl="node1" presStyleIdx="7" presStyleCnt="19"/>
      <dgm:spPr/>
    </dgm:pt>
    <dgm:pt modelId="{67716479-0321-42AE-8A30-B6072CCBD058}" type="pres">
      <dgm:prSet presAssocID="{67CC10BD-63C4-4612-A989-001807823F99}" presName="c9" presStyleLbl="node1" presStyleIdx="8" presStyleCnt="19"/>
      <dgm:spPr/>
    </dgm:pt>
    <dgm:pt modelId="{C94DC618-5253-4CD3-9756-923367B49FD9}" type="pres">
      <dgm:prSet presAssocID="{67CC10BD-63C4-4612-A989-001807823F99}" presName="c10" presStyleLbl="node1" presStyleIdx="9" presStyleCnt="19"/>
      <dgm:spPr/>
    </dgm:pt>
    <dgm:pt modelId="{75FE4802-DFB1-4419-86F9-C38049E49185}" type="pres">
      <dgm:prSet presAssocID="{67CC10BD-63C4-4612-A989-001807823F99}" presName="c11" presStyleLbl="node1" presStyleIdx="10" presStyleCnt="19"/>
      <dgm:spPr/>
    </dgm:pt>
    <dgm:pt modelId="{E8BD81FC-B857-48D6-8595-4B310D0F0D2E}" type="pres">
      <dgm:prSet presAssocID="{67CC10BD-63C4-4612-A989-001807823F99}" presName="c12" presStyleLbl="node1" presStyleIdx="11" presStyleCnt="19"/>
      <dgm:spPr/>
    </dgm:pt>
    <dgm:pt modelId="{4CDD0CA6-81D4-4E76-8CA2-F43F1F1A0EFF}" type="pres">
      <dgm:prSet presAssocID="{67CC10BD-63C4-4612-A989-001807823F99}" presName="c13" presStyleLbl="node1" presStyleIdx="12" presStyleCnt="19"/>
      <dgm:spPr/>
    </dgm:pt>
    <dgm:pt modelId="{28C0D2D8-8EFA-4195-BAF4-69DABF1AC33B}" type="pres">
      <dgm:prSet presAssocID="{67CC10BD-63C4-4612-A989-001807823F99}" presName="c14" presStyleLbl="node1" presStyleIdx="13" presStyleCnt="19"/>
      <dgm:spPr/>
    </dgm:pt>
    <dgm:pt modelId="{889D5493-DB24-43EC-AB00-6A9913FC0D9B}" type="pres">
      <dgm:prSet presAssocID="{67CC10BD-63C4-4612-A989-001807823F99}" presName="c15" presStyleLbl="node1" presStyleIdx="14" presStyleCnt="19"/>
      <dgm:spPr/>
    </dgm:pt>
    <dgm:pt modelId="{7D7B5A91-B981-4B69-A689-2DC4797D77BD}" type="pres">
      <dgm:prSet presAssocID="{67CC10BD-63C4-4612-A989-001807823F99}" presName="c16" presStyleLbl="node1" presStyleIdx="15" presStyleCnt="19"/>
      <dgm:spPr/>
    </dgm:pt>
    <dgm:pt modelId="{D29118A0-AE0D-4D5A-8148-EAE2FE0C84E6}" type="pres">
      <dgm:prSet presAssocID="{67CC10BD-63C4-4612-A989-001807823F99}" presName="c17" presStyleLbl="node1" presStyleIdx="16" presStyleCnt="19"/>
      <dgm:spPr/>
    </dgm:pt>
    <dgm:pt modelId="{749C2D89-E959-45AC-85F7-383BA09B2597}" type="pres">
      <dgm:prSet presAssocID="{67CC10BD-63C4-4612-A989-001807823F99}" presName="c18" presStyleLbl="node1" presStyleIdx="17" presStyleCnt="19"/>
      <dgm:spPr/>
    </dgm:pt>
    <dgm:pt modelId="{E690D33D-4A54-4777-AA8F-E255B791B5DA}" type="pres">
      <dgm:prSet presAssocID="{4A3B4E65-7212-46F1-B95D-F1097AB8283F}" presName="chevronComposite1" presStyleCnt="0"/>
      <dgm:spPr/>
    </dgm:pt>
    <dgm:pt modelId="{B450DA88-19B7-49AD-AD30-A5475A75382A}" type="pres">
      <dgm:prSet presAssocID="{4A3B4E65-7212-46F1-B95D-F1097AB8283F}" presName="chevron1" presStyleLbl="sibTrans2D1" presStyleIdx="0" presStyleCnt="2"/>
      <dgm:spPr/>
    </dgm:pt>
    <dgm:pt modelId="{86A79B97-17E5-4991-8174-95FC265E3D77}" type="pres">
      <dgm:prSet presAssocID="{4A3B4E65-7212-46F1-B95D-F1097AB8283F}" presName="spChevron1" presStyleCnt="0"/>
      <dgm:spPr/>
    </dgm:pt>
    <dgm:pt modelId="{E3C1BF08-332F-4552-9D55-111054AF0844}" type="pres">
      <dgm:prSet presAssocID="{7DEB5481-70FE-44A9-9401-89E5ED874F96}" presName="middle" presStyleCnt="0"/>
      <dgm:spPr/>
    </dgm:pt>
    <dgm:pt modelId="{A3239D4B-2632-4D4F-AB16-FF11D68FE7E3}" type="pres">
      <dgm:prSet presAssocID="{7DEB5481-70FE-44A9-9401-89E5ED874F96}" presName="parTxMid" presStyleLbl="revTx" presStyleIdx="1" presStyleCnt="2"/>
      <dgm:spPr/>
    </dgm:pt>
    <dgm:pt modelId="{EDEFF151-DE15-42CF-8FC7-0500B1CF67B7}" type="pres">
      <dgm:prSet presAssocID="{7DEB5481-70FE-44A9-9401-89E5ED874F96}" presName="spMid" presStyleCnt="0"/>
      <dgm:spPr/>
    </dgm:pt>
    <dgm:pt modelId="{E6E816A2-FCEE-4079-973C-6B03ADF8D2A4}" type="pres">
      <dgm:prSet presAssocID="{1FFFF90E-865D-488D-8328-A3E9FDC73D55}" presName="chevronComposite1" presStyleCnt="0"/>
      <dgm:spPr/>
    </dgm:pt>
    <dgm:pt modelId="{73F4D294-D1DA-448E-ADBC-14DBFE7CDA00}" type="pres">
      <dgm:prSet presAssocID="{1FFFF90E-865D-488D-8328-A3E9FDC73D55}" presName="chevron1" presStyleLbl="sibTrans2D1" presStyleIdx="1" presStyleCnt="2"/>
      <dgm:spPr/>
    </dgm:pt>
    <dgm:pt modelId="{1530BD48-2B11-40DE-A645-BD2D502AE4E5}" type="pres">
      <dgm:prSet presAssocID="{1FFFF90E-865D-488D-8328-A3E9FDC73D55}" presName="spChevron1" presStyleCnt="0"/>
      <dgm:spPr/>
    </dgm:pt>
    <dgm:pt modelId="{C1C834CC-8F9B-48A3-90DE-EFC278CE86A4}" type="pres">
      <dgm:prSet presAssocID="{4F9B5030-308C-4C73-82FF-A777028170ED}" presName="last" presStyleCnt="0"/>
      <dgm:spPr/>
    </dgm:pt>
    <dgm:pt modelId="{F0F96100-89D0-4648-9F9A-877289BB4982}" type="pres">
      <dgm:prSet presAssocID="{4F9B5030-308C-4C73-82FF-A777028170ED}" presName="circleTx" presStyleLbl="node1" presStyleIdx="18" presStyleCnt="19"/>
      <dgm:spPr/>
    </dgm:pt>
    <dgm:pt modelId="{F9D5A103-35A5-436C-A6D1-E1B7B3383F3E}" type="pres">
      <dgm:prSet presAssocID="{4F9B5030-308C-4C73-82FF-A777028170ED}" presName="spN" presStyleCnt="0"/>
      <dgm:spPr/>
    </dgm:pt>
  </dgm:ptLst>
  <dgm:cxnLst>
    <dgm:cxn modelId="{461D4507-646D-4F8D-A4B0-07C62262294C}" srcId="{1045742D-AF76-4973-9D81-A07A524D2B34}" destId="{4F9B5030-308C-4C73-82FF-A777028170ED}" srcOrd="2" destOrd="0" parTransId="{FBCF5B73-4EA0-4D3E-BD84-423A9171E25E}" sibTransId="{2885F06A-5D21-4FC4-9CB1-7FC67E559FEB}"/>
    <dgm:cxn modelId="{EE97CF1E-7083-4D29-A937-41E9CC6AFFC8}" type="presOf" srcId="{1045742D-AF76-4973-9D81-A07A524D2B34}" destId="{2B3A9890-E8A7-47E2-A908-C04BE215A6B2}" srcOrd="0" destOrd="0" presId="urn:microsoft.com/office/officeart/2009/3/layout/RandomtoResultProcess"/>
    <dgm:cxn modelId="{6572F939-0EAD-49E5-87C0-7416868C625B}" srcId="{1045742D-AF76-4973-9D81-A07A524D2B34}" destId="{67CC10BD-63C4-4612-A989-001807823F99}" srcOrd="0" destOrd="0" parTransId="{15FDB366-435F-4465-9F1F-DE509EF0F55D}" sibTransId="{4A3B4E65-7212-46F1-B95D-F1097AB8283F}"/>
    <dgm:cxn modelId="{CE3D6A42-F0E4-46FB-94B6-D396AA751D7F}" type="presOf" srcId="{4F9B5030-308C-4C73-82FF-A777028170ED}" destId="{F0F96100-89D0-4648-9F9A-877289BB4982}" srcOrd="0" destOrd="0" presId="urn:microsoft.com/office/officeart/2009/3/layout/RandomtoResultProcess"/>
    <dgm:cxn modelId="{6F50B454-DEAC-4990-A15E-139D5CE0EAB4}" type="presOf" srcId="{67CC10BD-63C4-4612-A989-001807823F99}" destId="{864464C5-05B6-4232-930A-F3F509A0AE0F}" srcOrd="0" destOrd="0" presId="urn:microsoft.com/office/officeart/2009/3/layout/RandomtoResultProcess"/>
    <dgm:cxn modelId="{A366ADB8-364E-4687-930C-FF7FC1840C86}" srcId="{1045742D-AF76-4973-9D81-A07A524D2B34}" destId="{7DEB5481-70FE-44A9-9401-89E5ED874F96}" srcOrd="1" destOrd="0" parTransId="{5A4DF58B-AC88-4150-A1E8-E1FDBB7C1936}" sibTransId="{1FFFF90E-865D-488D-8328-A3E9FDC73D55}"/>
    <dgm:cxn modelId="{7228A8EA-63EE-446E-9CD1-1F76E4B1E2DE}" type="presOf" srcId="{7DEB5481-70FE-44A9-9401-89E5ED874F96}" destId="{A3239D4B-2632-4D4F-AB16-FF11D68FE7E3}" srcOrd="0" destOrd="0" presId="urn:microsoft.com/office/officeart/2009/3/layout/RandomtoResultProcess"/>
    <dgm:cxn modelId="{80299B35-4F45-4743-B4FF-18B8396BDF68}" type="presParOf" srcId="{2B3A9890-E8A7-47E2-A908-C04BE215A6B2}" destId="{26F6748B-6437-441B-9B48-C1FB7DEB588A}" srcOrd="0" destOrd="0" presId="urn:microsoft.com/office/officeart/2009/3/layout/RandomtoResultProcess"/>
    <dgm:cxn modelId="{48B14291-E155-4C9A-A833-8F2CAAD8CAC5}" type="presParOf" srcId="{26F6748B-6437-441B-9B48-C1FB7DEB588A}" destId="{864464C5-05B6-4232-930A-F3F509A0AE0F}" srcOrd="0" destOrd="0" presId="urn:microsoft.com/office/officeart/2009/3/layout/RandomtoResultProcess"/>
    <dgm:cxn modelId="{FCE31671-D53E-4F66-A9AC-95363E10425C}" type="presParOf" srcId="{26F6748B-6437-441B-9B48-C1FB7DEB588A}" destId="{896953C6-A0E1-47A4-852A-F578AA5818D1}" srcOrd="1" destOrd="0" presId="urn:microsoft.com/office/officeart/2009/3/layout/RandomtoResultProcess"/>
    <dgm:cxn modelId="{1CAAC01A-577F-4830-B2B1-0B49EAEE9E78}" type="presParOf" srcId="{26F6748B-6437-441B-9B48-C1FB7DEB588A}" destId="{25A852A1-6C02-4F8E-B4B1-2CA2EC450BB4}" srcOrd="2" destOrd="0" presId="urn:microsoft.com/office/officeart/2009/3/layout/RandomtoResultProcess"/>
    <dgm:cxn modelId="{3016F82A-E89D-40AB-BB7F-919EB01AAC4C}" type="presParOf" srcId="{26F6748B-6437-441B-9B48-C1FB7DEB588A}" destId="{1B7D4C20-083C-4691-B2DA-C68CEC2A5E3C}" srcOrd="3" destOrd="0" presId="urn:microsoft.com/office/officeart/2009/3/layout/RandomtoResultProcess"/>
    <dgm:cxn modelId="{F0BF064E-BBFD-4E92-B716-B1045F26418E}" type="presParOf" srcId="{26F6748B-6437-441B-9B48-C1FB7DEB588A}" destId="{C4BF2DD0-14A1-4F4B-BEF1-89F36BE2231A}" srcOrd="4" destOrd="0" presId="urn:microsoft.com/office/officeart/2009/3/layout/RandomtoResultProcess"/>
    <dgm:cxn modelId="{E89F82CC-2F34-47A9-A98D-1C1E301F87D7}" type="presParOf" srcId="{26F6748B-6437-441B-9B48-C1FB7DEB588A}" destId="{610B6D39-F6E6-4381-9E2A-64D9B6FCEE9C}" srcOrd="5" destOrd="0" presId="urn:microsoft.com/office/officeart/2009/3/layout/RandomtoResultProcess"/>
    <dgm:cxn modelId="{716B12F9-8CE3-4EE3-A6E0-6DCAAD042950}" type="presParOf" srcId="{26F6748B-6437-441B-9B48-C1FB7DEB588A}" destId="{C62D362C-CB51-4B66-B5BC-5C62D517D6D6}" srcOrd="6" destOrd="0" presId="urn:microsoft.com/office/officeart/2009/3/layout/RandomtoResultProcess"/>
    <dgm:cxn modelId="{C2FE8621-B1BC-4A79-8CEF-9C2A45718126}" type="presParOf" srcId="{26F6748B-6437-441B-9B48-C1FB7DEB588A}" destId="{5B48E38A-29E3-4426-933D-63021975B777}" srcOrd="7" destOrd="0" presId="urn:microsoft.com/office/officeart/2009/3/layout/RandomtoResultProcess"/>
    <dgm:cxn modelId="{7777388D-295B-46A8-94F8-3B45C847A90C}" type="presParOf" srcId="{26F6748B-6437-441B-9B48-C1FB7DEB588A}" destId="{B8551A56-29EC-416D-8584-41824BA30FD4}" srcOrd="8" destOrd="0" presId="urn:microsoft.com/office/officeart/2009/3/layout/RandomtoResultProcess"/>
    <dgm:cxn modelId="{FE0D30E0-7197-4A5D-ACB6-60B71324045C}" type="presParOf" srcId="{26F6748B-6437-441B-9B48-C1FB7DEB588A}" destId="{67716479-0321-42AE-8A30-B6072CCBD058}" srcOrd="9" destOrd="0" presId="urn:microsoft.com/office/officeart/2009/3/layout/RandomtoResultProcess"/>
    <dgm:cxn modelId="{06D427A9-8CD7-4596-B343-B7DB82EBB3BD}" type="presParOf" srcId="{26F6748B-6437-441B-9B48-C1FB7DEB588A}" destId="{C94DC618-5253-4CD3-9756-923367B49FD9}" srcOrd="10" destOrd="0" presId="urn:microsoft.com/office/officeart/2009/3/layout/RandomtoResultProcess"/>
    <dgm:cxn modelId="{EB8DC3D3-4972-4804-AD5F-85334901EE2F}" type="presParOf" srcId="{26F6748B-6437-441B-9B48-C1FB7DEB588A}" destId="{75FE4802-DFB1-4419-86F9-C38049E49185}" srcOrd="11" destOrd="0" presId="urn:microsoft.com/office/officeart/2009/3/layout/RandomtoResultProcess"/>
    <dgm:cxn modelId="{53BC16B1-1882-4937-A334-6AADECFA8F27}" type="presParOf" srcId="{26F6748B-6437-441B-9B48-C1FB7DEB588A}" destId="{E8BD81FC-B857-48D6-8595-4B310D0F0D2E}" srcOrd="12" destOrd="0" presId="urn:microsoft.com/office/officeart/2009/3/layout/RandomtoResultProcess"/>
    <dgm:cxn modelId="{3D24FD79-A7B9-45DD-9184-5291AE291E80}" type="presParOf" srcId="{26F6748B-6437-441B-9B48-C1FB7DEB588A}" destId="{4CDD0CA6-81D4-4E76-8CA2-F43F1F1A0EFF}" srcOrd="13" destOrd="0" presId="urn:microsoft.com/office/officeart/2009/3/layout/RandomtoResultProcess"/>
    <dgm:cxn modelId="{FECD389F-E5D9-4FC7-A16A-E62F1BC8F749}" type="presParOf" srcId="{26F6748B-6437-441B-9B48-C1FB7DEB588A}" destId="{28C0D2D8-8EFA-4195-BAF4-69DABF1AC33B}" srcOrd="14" destOrd="0" presId="urn:microsoft.com/office/officeart/2009/3/layout/RandomtoResultProcess"/>
    <dgm:cxn modelId="{102E109E-F803-4274-B363-163C37457254}" type="presParOf" srcId="{26F6748B-6437-441B-9B48-C1FB7DEB588A}" destId="{889D5493-DB24-43EC-AB00-6A9913FC0D9B}" srcOrd="15" destOrd="0" presId="urn:microsoft.com/office/officeart/2009/3/layout/RandomtoResultProcess"/>
    <dgm:cxn modelId="{74D5A6E2-92FB-4C5B-87C5-B59628C08ACB}" type="presParOf" srcId="{26F6748B-6437-441B-9B48-C1FB7DEB588A}" destId="{7D7B5A91-B981-4B69-A689-2DC4797D77BD}" srcOrd="16" destOrd="0" presId="urn:microsoft.com/office/officeart/2009/3/layout/RandomtoResultProcess"/>
    <dgm:cxn modelId="{3FE5873D-3E1D-4C04-81C8-F86287CF4C34}" type="presParOf" srcId="{26F6748B-6437-441B-9B48-C1FB7DEB588A}" destId="{D29118A0-AE0D-4D5A-8148-EAE2FE0C84E6}" srcOrd="17" destOrd="0" presId="urn:microsoft.com/office/officeart/2009/3/layout/RandomtoResultProcess"/>
    <dgm:cxn modelId="{B89153A6-5760-404C-B2C3-63F1326D72B2}" type="presParOf" srcId="{26F6748B-6437-441B-9B48-C1FB7DEB588A}" destId="{749C2D89-E959-45AC-85F7-383BA09B2597}" srcOrd="18" destOrd="0" presId="urn:microsoft.com/office/officeart/2009/3/layout/RandomtoResultProcess"/>
    <dgm:cxn modelId="{0A110DF9-747C-4DEA-8386-99E7998C0A3D}" type="presParOf" srcId="{2B3A9890-E8A7-47E2-A908-C04BE215A6B2}" destId="{E690D33D-4A54-4777-AA8F-E255B791B5DA}" srcOrd="1" destOrd="0" presId="urn:microsoft.com/office/officeart/2009/3/layout/RandomtoResultProcess"/>
    <dgm:cxn modelId="{5BDD5EC2-B4C3-4F65-9D24-4C1C62A0D57D}" type="presParOf" srcId="{E690D33D-4A54-4777-AA8F-E255B791B5DA}" destId="{B450DA88-19B7-49AD-AD30-A5475A75382A}" srcOrd="0" destOrd="0" presId="urn:microsoft.com/office/officeart/2009/3/layout/RandomtoResultProcess"/>
    <dgm:cxn modelId="{351B2684-EAD2-41D9-8D08-346152C2EDF3}" type="presParOf" srcId="{E690D33D-4A54-4777-AA8F-E255B791B5DA}" destId="{86A79B97-17E5-4991-8174-95FC265E3D77}" srcOrd="1" destOrd="0" presId="urn:microsoft.com/office/officeart/2009/3/layout/RandomtoResultProcess"/>
    <dgm:cxn modelId="{2F81BEEB-85F7-4285-AC4D-E01A97C4822F}" type="presParOf" srcId="{2B3A9890-E8A7-47E2-A908-C04BE215A6B2}" destId="{E3C1BF08-332F-4552-9D55-111054AF0844}" srcOrd="2" destOrd="0" presId="urn:microsoft.com/office/officeart/2009/3/layout/RandomtoResultProcess"/>
    <dgm:cxn modelId="{78B5338E-9ACD-43C4-901A-E267A3CD416A}" type="presParOf" srcId="{E3C1BF08-332F-4552-9D55-111054AF0844}" destId="{A3239D4B-2632-4D4F-AB16-FF11D68FE7E3}" srcOrd="0" destOrd="0" presId="urn:microsoft.com/office/officeart/2009/3/layout/RandomtoResultProcess"/>
    <dgm:cxn modelId="{726712ED-D96D-462A-B8A9-691205CAD64F}" type="presParOf" srcId="{E3C1BF08-332F-4552-9D55-111054AF0844}" destId="{EDEFF151-DE15-42CF-8FC7-0500B1CF67B7}" srcOrd="1" destOrd="0" presId="urn:microsoft.com/office/officeart/2009/3/layout/RandomtoResultProcess"/>
    <dgm:cxn modelId="{6B0F155A-859B-40E5-B766-808BC68A7228}" type="presParOf" srcId="{2B3A9890-E8A7-47E2-A908-C04BE215A6B2}" destId="{E6E816A2-FCEE-4079-973C-6B03ADF8D2A4}" srcOrd="3" destOrd="0" presId="urn:microsoft.com/office/officeart/2009/3/layout/RandomtoResultProcess"/>
    <dgm:cxn modelId="{6832597D-CDF2-4A87-A07A-F80B08337A7B}" type="presParOf" srcId="{E6E816A2-FCEE-4079-973C-6B03ADF8D2A4}" destId="{73F4D294-D1DA-448E-ADBC-14DBFE7CDA00}" srcOrd="0" destOrd="0" presId="urn:microsoft.com/office/officeart/2009/3/layout/RandomtoResultProcess"/>
    <dgm:cxn modelId="{71AEEDE1-FA1C-429D-9884-E2973D849877}" type="presParOf" srcId="{E6E816A2-FCEE-4079-973C-6B03ADF8D2A4}" destId="{1530BD48-2B11-40DE-A645-BD2D502AE4E5}" srcOrd="1" destOrd="0" presId="urn:microsoft.com/office/officeart/2009/3/layout/RandomtoResultProcess"/>
    <dgm:cxn modelId="{E644522A-EE67-415C-A956-124C4554E5C0}" type="presParOf" srcId="{2B3A9890-E8A7-47E2-A908-C04BE215A6B2}" destId="{C1C834CC-8F9B-48A3-90DE-EFC278CE86A4}" srcOrd="4" destOrd="0" presId="urn:microsoft.com/office/officeart/2009/3/layout/RandomtoResultProcess"/>
    <dgm:cxn modelId="{CF575F09-DD27-4F17-B920-0592A9B51855}" type="presParOf" srcId="{C1C834CC-8F9B-48A3-90DE-EFC278CE86A4}" destId="{F0F96100-89D0-4648-9F9A-877289BB4982}" srcOrd="0" destOrd="0" presId="urn:microsoft.com/office/officeart/2009/3/layout/RandomtoResultProcess"/>
    <dgm:cxn modelId="{ADAF8B20-86B6-4580-9568-6562E3A7A090}" type="presParOf" srcId="{C1C834CC-8F9B-48A3-90DE-EFC278CE86A4}" destId="{F9D5A103-35A5-436C-A6D1-E1B7B3383F3E}" srcOrd="1"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377EAE-E5B9-48A5-B622-D7A97EF00FB5}"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888297DD-8349-4549-BD9D-0822F55BE5BC}">
      <dgm:prSet phldrT="[Text]"/>
      <dgm:spPr>
        <a:solidFill>
          <a:schemeClr val="bg1"/>
        </a:solidFill>
      </dgm:spPr>
      <dgm:t>
        <a:bodyPr/>
        <a:lstStyle/>
        <a:p>
          <a:r>
            <a:rPr lang="en-US" b="1" dirty="0">
              <a:latin typeface="Mongolian Baiti" panose="03000500000000000000" pitchFamily="66" charset="0"/>
              <a:cs typeface="Mongolian Baiti" panose="03000500000000000000" pitchFamily="66" charset="0"/>
            </a:rPr>
            <a:t>Healthcare system</a:t>
          </a:r>
        </a:p>
      </dgm:t>
    </dgm:pt>
    <dgm:pt modelId="{B30AA188-1DD8-4286-B385-EE259303026D}" type="parTrans" cxnId="{08729851-A31A-4B1E-B9DB-887B1AAFFF09}">
      <dgm:prSet/>
      <dgm:spPr/>
      <dgm:t>
        <a:bodyPr/>
        <a:lstStyle/>
        <a:p>
          <a:endParaRPr lang="en-US"/>
        </a:p>
      </dgm:t>
    </dgm:pt>
    <dgm:pt modelId="{6183DD6A-C991-4705-AB1B-B37656D72416}" type="sibTrans" cxnId="{08729851-A31A-4B1E-B9DB-887B1AAFFF09}">
      <dgm:prSet/>
      <dgm:spPr/>
      <dgm:t>
        <a:bodyPr/>
        <a:lstStyle/>
        <a:p>
          <a:endParaRPr lang="en-US"/>
        </a:p>
      </dgm:t>
    </dgm:pt>
    <dgm:pt modelId="{E8C54504-E8AE-44AC-9574-3F6E9BB85A55}">
      <dgm:prSet phldrT="[Text]"/>
      <dgm:spPr>
        <a:solidFill>
          <a:schemeClr val="accent1">
            <a:lumMod val="20000"/>
            <a:lumOff val="80000"/>
          </a:schemeClr>
        </a:solidFill>
      </dgm:spPr>
      <dgm:t>
        <a:bodyPr/>
        <a:lstStyle/>
        <a:p>
          <a:r>
            <a:rPr lang="en-US" dirty="0"/>
            <a:t> </a:t>
          </a:r>
        </a:p>
      </dgm:t>
    </dgm:pt>
    <dgm:pt modelId="{239A1B82-0DA6-4F6E-80F3-28397DAE1ECC}" type="parTrans" cxnId="{B7AB3D13-7BDF-4BB6-938C-468DCABAD827}">
      <dgm:prSet/>
      <dgm:spPr/>
      <dgm:t>
        <a:bodyPr/>
        <a:lstStyle/>
        <a:p>
          <a:endParaRPr lang="en-US"/>
        </a:p>
      </dgm:t>
    </dgm:pt>
    <dgm:pt modelId="{8697F350-0829-4172-904F-F47C7CD6EE86}" type="sibTrans" cxnId="{B7AB3D13-7BDF-4BB6-938C-468DCABAD827}">
      <dgm:prSet/>
      <dgm:spPr/>
      <dgm:t>
        <a:bodyPr/>
        <a:lstStyle/>
        <a:p>
          <a:endParaRPr lang="en-US"/>
        </a:p>
      </dgm:t>
    </dgm:pt>
    <dgm:pt modelId="{097430E1-D494-4F01-8946-972371B4D355}">
      <dgm:prSet phldrT="[Text]"/>
      <dgm:spPr>
        <a:solidFill>
          <a:schemeClr val="accent2">
            <a:lumMod val="20000"/>
            <a:lumOff val="80000"/>
          </a:schemeClr>
        </a:solidFill>
      </dgm:spPr>
      <dgm:t>
        <a:bodyPr/>
        <a:lstStyle/>
        <a:p>
          <a:r>
            <a:rPr lang="en-US" dirty="0"/>
            <a:t> </a:t>
          </a:r>
        </a:p>
      </dgm:t>
    </dgm:pt>
    <dgm:pt modelId="{B4084B36-2065-4094-9646-15D7D3FAF09E}" type="parTrans" cxnId="{3B4EFCBC-BCCB-4B19-9833-9F0427B78CE7}">
      <dgm:prSet/>
      <dgm:spPr/>
      <dgm:t>
        <a:bodyPr/>
        <a:lstStyle/>
        <a:p>
          <a:endParaRPr lang="en-US"/>
        </a:p>
      </dgm:t>
    </dgm:pt>
    <dgm:pt modelId="{42DE4ADC-F896-4E96-906F-59BD10DC658A}" type="sibTrans" cxnId="{3B4EFCBC-BCCB-4B19-9833-9F0427B78CE7}">
      <dgm:prSet/>
      <dgm:spPr/>
      <dgm:t>
        <a:bodyPr/>
        <a:lstStyle/>
        <a:p>
          <a:endParaRPr lang="en-US"/>
        </a:p>
      </dgm:t>
    </dgm:pt>
    <dgm:pt modelId="{0F2BFD8D-B1AF-48B4-89DE-DA4985987EED}">
      <dgm:prSet phldrT="[Text]"/>
      <dgm:spPr>
        <a:solidFill>
          <a:schemeClr val="accent3">
            <a:lumMod val="20000"/>
            <a:lumOff val="80000"/>
          </a:schemeClr>
        </a:solidFill>
      </dgm:spPr>
      <dgm:t>
        <a:bodyPr/>
        <a:lstStyle/>
        <a:p>
          <a:r>
            <a:rPr lang="en-US" dirty="0"/>
            <a:t> </a:t>
          </a:r>
        </a:p>
      </dgm:t>
    </dgm:pt>
    <dgm:pt modelId="{BD6A615E-D055-4370-9537-F39388FA9D47}" type="parTrans" cxnId="{C29C135A-FEC7-4C8C-A05F-C82611839A1A}">
      <dgm:prSet/>
      <dgm:spPr/>
      <dgm:t>
        <a:bodyPr/>
        <a:lstStyle/>
        <a:p>
          <a:endParaRPr lang="en-US"/>
        </a:p>
      </dgm:t>
    </dgm:pt>
    <dgm:pt modelId="{F30F22DB-CFF0-486C-8671-B6DEA684E6D3}" type="sibTrans" cxnId="{C29C135A-FEC7-4C8C-A05F-C82611839A1A}">
      <dgm:prSet/>
      <dgm:spPr/>
      <dgm:t>
        <a:bodyPr/>
        <a:lstStyle/>
        <a:p>
          <a:endParaRPr lang="en-US"/>
        </a:p>
      </dgm:t>
    </dgm:pt>
    <dgm:pt modelId="{6DDE6719-3DE7-435A-B55F-1AAC4DD4676B}">
      <dgm:prSet phldrT="[Text]"/>
      <dgm:spPr>
        <a:solidFill>
          <a:schemeClr val="accent6">
            <a:lumMod val="20000"/>
            <a:lumOff val="80000"/>
          </a:schemeClr>
        </a:solidFill>
      </dgm:spPr>
      <dgm:t>
        <a:bodyPr/>
        <a:lstStyle/>
        <a:p>
          <a:r>
            <a:rPr lang="en-US" dirty="0"/>
            <a:t> </a:t>
          </a:r>
        </a:p>
      </dgm:t>
    </dgm:pt>
    <dgm:pt modelId="{61B669A6-74E4-4F8E-8852-68072E45B85C}" type="parTrans" cxnId="{E6697998-5A51-4611-9654-24825C265641}">
      <dgm:prSet/>
      <dgm:spPr/>
      <dgm:t>
        <a:bodyPr/>
        <a:lstStyle/>
        <a:p>
          <a:endParaRPr lang="en-US"/>
        </a:p>
      </dgm:t>
    </dgm:pt>
    <dgm:pt modelId="{791E502C-04B3-4AF7-8411-6B098B776675}" type="sibTrans" cxnId="{E6697998-5A51-4611-9654-24825C265641}">
      <dgm:prSet/>
      <dgm:spPr/>
      <dgm:t>
        <a:bodyPr/>
        <a:lstStyle/>
        <a:p>
          <a:endParaRPr lang="en-US"/>
        </a:p>
      </dgm:t>
    </dgm:pt>
    <dgm:pt modelId="{9526FB5A-AA4F-4D56-A327-EE9A00D11F21}" type="pres">
      <dgm:prSet presAssocID="{68377EAE-E5B9-48A5-B622-D7A97EF00FB5}" presName="diagram" presStyleCnt="0">
        <dgm:presLayoutVars>
          <dgm:chMax val="1"/>
          <dgm:dir/>
          <dgm:animLvl val="ctr"/>
          <dgm:resizeHandles val="exact"/>
        </dgm:presLayoutVars>
      </dgm:prSet>
      <dgm:spPr/>
    </dgm:pt>
    <dgm:pt modelId="{AEFC8007-288F-4CE9-93A6-3E7A64C10022}" type="pres">
      <dgm:prSet presAssocID="{68377EAE-E5B9-48A5-B622-D7A97EF00FB5}" presName="matrix" presStyleCnt="0"/>
      <dgm:spPr/>
    </dgm:pt>
    <dgm:pt modelId="{7DA0E597-6CFC-43E5-B056-8C6CAD408D96}" type="pres">
      <dgm:prSet presAssocID="{68377EAE-E5B9-48A5-B622-D7A97EF00FB5}" presName="tile1" presStyleLbl="node1" presStyleIdx="0" presStyleCnt="4"/>
      <dgm:spPr/>
    </dgm:pt>
    <dgm:pt modelId="{86C7AB51-221A-4B33-8823-5953AD2F92AA}" type="pres">
      <dgm:prSet presAssocID="{68377EAE-E5B9-48A5-B622-D7A97EF00FB5}" presName="tile1text" presStyleLbl="node1" presStyleIdx="0" presStyleCnt="4">
        <dgm:presLayoutVars>
          <dgm:chMax val="0"/>
          <dgm:chPref val="0"/>
          <dgm:bulletEnabled val="1"/>
        </dgm:presLayoutVars>
      </dgm:prSet>
      <dgm:spPr/>
    </dgm:pt>
    <dgm:pt modelId="{C6D118E9-EC4C-4566-8BB4-215B979488B2}" type="pres">
      <dgm:prSet presAssocID="{68377EAE-E5B9-48A5-B622-D7A97EF00FB5}" presName="tile2" presStyleLbl="node1" presStyleIdx="1" presStyleCnt="4"/>
      <dgm:spPr/>
    </dgm:pt>
    <dgm:pt modelId="{079C6794-B47F-4C71-95AA-7E248C4DC27E}" type="pres">
      <dgm:prSet presAssocID="{68377EAE-E5B9-48A5-B622-D7A97EF00FB5}" presName="tile2text" presStyleLbl="node1" presStyleIdx="1" presStyleCnt="4">
        <dgm:presLayoutVars>
          <dgm:chMax val="0"/>
          <dgm:chPref val="0"/>
          <dgm:bulletEnabled val="1"/>
        </dgm:presLayoutVars>
      </dgm:prSet>
      <dgm:spPr/>
    </dgm:pt>
    <dgm:pt modelId="{9E8EE77F-5CB5-40E8-A08D-8C2B75407612}" type="pres">
      <dgm:prSet presAssocID="{68377EAE-E5B9-48A5-B622-D7A97EF00FB5}" presName="tile3" presStyleLbl="node1" presStyleIdx="2" presStyleCnt="4" custLinFactNeighborY="5634"/>
      <dgm:spPr/>
    </dgm:pt>
    <dgm:pt modelId="{E63045A1-E54B-4BD0-8125-41449A9310F9}" type="pres">
      <dgm:prSet presAssocID="{68377EAE-E5B9-48A5-B622-D7A97EF00FB5}" presName="tile3text" presStyleLbl="node1" presStyleIdx="2" presStyleCnt="4">
        <dgm:presLayoutVars>
          <dgm:chMax val="0"/>
          <dgm:chPref val="0"/>
          <dgm:bulletEnabled val="1"/>
        </dgm:presLayoutVars>
      </dgm:prSet>
      <dgm:spPr/>
    </dgm:pt>
    <dgm:pt modelId="{E6588145-2784-4342-8309-D9620ECE4CDE}" type="pres">
      <dgm:prSet presAssocID="{68377EAE-E5B9-48A5-B622-D7A97EF00FB5}" presName="tile4" presStyleLbl="node1" presStyleIdx="3" presStyleCnt="4"/>
      <dgm:spPr/>
    </dgm:pt>
    <dgm:pt modelId="{4D000F57-F744-4375-AE47-40C81816F9D3}" type="pres">
      <dgm:prSet presAssocID="{68377EAE-E5B9-48A5-B622-D7A97EF00FB5}" presName="tile4text" presStyleLbl="node1" presStyleIdx="3" presStyleCnt="4">
        <dgm:presLayoutVars>
          <dgm:chMax val="0"/>
          <dgm:chPref val="0"/>
          <dgm:bulletEnabled val="1"/>
        </dgm:presLayoutVars>
      </dgm:prSet>
      <dgm:spPr/>
    </dgm:pt>
    <dgm:pt modelId="{F35DF568-705D-4A62-886F-E617F2C7CB9A}" type="pres">
      <dgm:prSet presAssocID="{68377EAE-E5B9-48A5-B622-D7A97EF00FB5}" presName="centerTile" presStyleLbl="fgShp" presStyleIdx="0" presStyleCnt="1" custScaleX="67719" custScaleY="69417">
        <dgm:presLayoutVars>
          <dgm:chMax val="0"/>
          <dgm:chPref val="0"/>
        </dgm:presLayoutVars>
      </dgm:prSet>
      <dgm:spPr/>
    </dgm:pt>
  </dgm:ptLst>
  <dgm:cxnLst>
    <dgm:cxn modelId="{657EF205-6992-4AE1-8FCA-317D87B8CBEB}" type="presOf" srcId="{E8C54504-E8AE-44AC-9574-3F6E9BB85A55}" destId="{86C7AB51-221A-4B33-8823-5953AD2F92AA}" srcOrd="1" destOrd="0" presId="urn:microsoft.com/office/officeart/2005/8/layout/matrix1"/>
    <dgm:cxn modelId="{B7AB3D13-7BDF-4BB6-938C-468DCABAD827}" srcId="{888297DD-8349-4549-BD9D-0822F55BE5BC}" destId="{E8C54504-E8AE-44AC-9574-3F6E9BB85A55}" srcOrd="0" destOrd="0" parTransId="{239A1B82-0DA6-4F6E-80F3-28397DAE1ECC}" sibTransId="{8697F350-0829-4172-904F-F47C7CD6EE86}"/>
    <dgm:cxn modelId="{95AB5814-2DE2-44D2-82DC-C93F4EE68EDE}" type="presOf" srcId="{6DDE6719-3DE7-435A-B55F-1AAC4DD4676B}" destId="{E6588145-2784-4342-8309-D9620ECE4CDE}" srcOrd="0" destOrd="0" presId="urn:microsoft.com/office/officeart/2005/8/layout/matrix1"/>
    <dgm:cxn modelId="{E62D0C1E-3B29-43E7-97F3-7B1A63FB6E1D}" type="presOf" srcId="{68377EAE-E5B9-48A5-B622-D7A97EF00FB5}" destId="{9526FB5A-AA4F-4D56-A327-EE9A00D11F21}" srcOrd="0" destOrd="0" presId="urn:microsoft.com/office/officeart/2005/8/layout/matrix1"/>
    <dgm:cxn modelId="{849D372B-121D-435F-BDB6-A39BBEDC96D6}" type="presOf" srcId="{0F2BFD8D-B1AF-48B4-89DE-DA4985987EED}" destId="{9E8EE77F-5CB5-40E8-A08D-8C2B75407612}" srcOrd="0" destOrd="0" presId="urn:microsoft.com/office/officeart/2005/8/layout/matrix1"/>
    <dgm:cxn modelId="{E3F3612E-24D4-41AC-8764-268A85636546}" type="presOf" srcId="{097430E1-D494-4F01-8946-972371B4D355}" destId="{079C6794-B47F-4C71-95AA-7E248C4DC27E}" srcOrd="1" destOrd="0" presId="urn:microsoft.com/office/officeart/2005/8/layout/matrix1"/>
    <dgm:cxn modelId="{08729851-A31A-4B1E-B9DB-887B1AAFFF09}" srcId="{68377EAE-E5B9-48A5-B622-D7A97EF00FB5}" destId="{888297DD-8349-4549-BD9D-0822F55BE5BC}" srcOrd="0" destOrd="0" parTransId="{B30AA188-1DD8-4286-B385-EE259303026D}" sibTransId="{6183DD6A-C991-4705-AB1B-B37656D72416}"/>
    <dgm:cxn modelId="{568F8076-B3BB-4D6E-B862-371EE84AEBD5}" type="presOf" srcId="{E8C54504-E8AE-44AC-9574-3F6E9BB85A55}" destId="{7DA0E597-6CFC-43E5-B056-8C6CAD408D96}" srcOrd="0" destOrd="0" presId="urn:microsoft.com/office/officeart/2005/8/layout/matrix1"/>
    <dgm:cxn modelId="{C29C135A-FEC7-4C8C-A05F-C82611839A1A}" srcId="{888297DD-8349-4549-BD9D-0822F55BE5BC}" destId="{0F2BFD8D-B1AF-48B4-89DE-DA4985987EED}" srcOrd="2" destOrd="0" parTransId="{BD6A615E-D055-4370-9537-F39388FA9D47}" sibTransId="{F30F22DB-CFF0-486C-8671-B6DEA684E6D3}"/>
    <dgm:cxn modelId="{C1D97B7A-1789-41A4-9541-CE1D5476DCC7}" type="presOf" srcId="{0F2BFD8D-B1AF-48B4-89DE-DA4985987EED}" destId="{E63045A1-E54B-4BD0-8125-41449A9310F9}" srcOrd="1" destOrd="0" presId="urn:microsoft.com/office/officeart/2005/8/layout/matrix1"/>
    <dgm:cxn modelId="{BE61B484-BD57-49EB-B304-4CF8DEF2610B}" type="presOf" srcId="{097430E1-D494-4F01-8946-972371B4D355}" destId="{C6D118E9-EC4C-4566-8BB4-215B979488B2}" srcOrd="0" destOrd="0" presId="urn:microsoft.com/office/officeart/2005/8/layout/matrix1"/>
    <dgm:cxn modelId="{E6697998-5A51-4611-9654-24825C265641}" srcId="{888297DD-8349-4549-BD9D-0822F55BE5BC}" destId="{6DDE6719-3DE7-435A-B55F-1AAC4DD4676B}" srcOrd="3" destOrd="0" parTransId="{61B669A6-74E4-4F8E-8852-68072E45B85C}" sibTransId="{791E502C-04B3-4AF7-8411-6B098B776675}"/>
    <dgm:cxn modelId="{3B4EFCBC-BCCB-4B19-9833-9F0427B78CE7}" srcId="{888297DD-8349-4549-BD9D-0822F55BE5BC}" destId="{097430E1-D494-4F01-8946-972371B4D355}" srcOrd="1" destOrd="0" parTransId="{B4084B36-2065-4094-9646-15D7D3FAF09E}" sibTransId="{42DE4ADC-F896-4E96-906F-59BD10DC658A}"/>
    <dgm:cxn modelId="{A58D8FC7-E6AA-48A9-AE36-276396583870}" type="presOf" srcId="{888297DD-8349-4549-BD9D-0822F55BE5BC}" destId="{F35DF568-705D-4A62-886F-E617F2C7CB9A}" srcOrd="0" destOrd="0" presId="urn:microsoft.com/office/officeart/2005/8/layout/matrix1"/>
    <dgm:cxn modelId="{7008D0D0-AC2D-4C58-82CD-851D70DD89D1}" type="presOf" srcId="{6DDE6719-3DE7-435A-B55F-1AAC4DD4676B}" destId="{4D000F57-F744-4375-AE47-40C81816F9D3}" srcOrd="1" destOrd="0" presId="urn:microsoft.com/office/officeart/2005/8/layout/matrix1"/>
    <dgm:cxn modelId="{1B87828A-03D6-493E-BA6F-F94F94A67467}" type="presParOf" srcId="{9526FB5A-AA4F-4D56-A327-EE9A00D11F21}" destId="{AEFC8007-288F-4CE9-93A6-3E7A64C10022}" srcOrd="0" destOrd="0" presId="urn:microsoft.com/office/officeart/2005/8/layout/matrix1"/>
    <dgm:cxn modelId="{65364A36-E0C2-4985-8C80-68AC95FD264C}" type="presParOf" srcId="{AEFC8007-288F-4CE9-93A6-3E7A64C10022}" destId="{7DA0E597-6CFC-43E5-B056-8C6CAD408D96}" srcOrd="0" destOrd="0" presId="urn:microsoft.com/office/officeart/2005/8/layout/matrix1"/>
    <dgm:cxn modelId="{6085D786-827A-46B7-AD02-F67E2D9E0C4E}" type="presParOf" srcId="{AEFC8007-288F-4CE9-93A6-3E7A64C10022}" destId="{86C7AB51-221A-4B33-8823-5953AD2F92AA}" srcOrd="1" destOrd="0" presId="urn:microsoft.com/office/officeart/2005/8/layout/matrix1"/>
    <dgm:cxn modelId="{3906902A-DF8E-45D4-B6C0-27C6130E8CD5}" type="presParOf" srcId="{AEFC8007-288F-4CE9-93A6-3E7A64C10022}" destId="{C6D118E9-EC4C-4566-8BB4-215B979488B2}" srcOrd="2" destOrd="0" presId="urn:microsoft.com/office/officeart/2005/8/layout/matrix1"/>
    <dgm:cxn modelId="{004EEE31-BB2F-4570-97EA-23B1124E6864}" type="presParOf" srcId="{AEFC8007-288F-4CE9-93A6-3E7A64C10022}" destId="{079C6794-B47F-4C71-95AA-7E248C4DC27E}" srcOrd="3" destOrd="0" presId="urn:microsoft.com/office/officeart/2005/8/layout/matrix1"/>
    <dgm:cxn modelId="{166409D7-E297-4810-8439-E91541A8C749}" type="presParOf" srcId="{AEFC8007-288F-4CE9-93A6-3E7A64C10022}" destId="{9E8EE77F-5CB5-40E8-A08D-8C2B75407612}" srcOrd="4" destOrd="0" presId="urn:microsoft.com/office/officeart/2005/8/layout/matrix1"/>
    <dgm:cxn modelId="{BCFF2239-00AC-4C3C-8CE2-0F8AEEAA3D36}" type="presParOf" srcId="{AEFC8007-288F-4CE9-93A6-3E7A64C10022}" destId="{E63045A1-E54B-4BD0-8125-41449A9310F9}" srcOrd="5" destOrd="0" presId="urn:microsoft.com/office/officeart/2005/8/layout/matrix1"/>
    <dgm:cxn modelId="{8738E7E8-5E50-4C48-BED8-66AA89847363}" type="presParOf" srcId="{AEFC8007-288F-4CE9-93A6-3E7A64C10022}" destId="{E6588145-2784-4342-8309-D9620ECE4CDE}" srcOrd="6" destOrd="0" presId="urn:microsoft.com/office/officeart/2005/8/layout/matrix1"/>
    <dgm:cxn modelId="{1FF1BE49-2248-4F13-9DA9-DAB137C1D884}" type="presParOf" srcId="{AEFC8007-288F-4CE9-93A6-3E7A64C10022}" destId="{4D000F57-F744-4375-AE47-40C81816F9D3}" srcOrd="7" destOrd="0" presId="urn:microsoft.com/office/officeart/2005/8/layout/matrix1"/>
    <dgm:cxn modelId="{72669A31-9CFD-4363-A9A4-488EB3F0E870}" type="presParOf" srcId="{9526FB5A-AA4F-4D56-A327-EE9A00D11F21}" destId="{F35DF568-705D-4A62-886F-E617F2C7CB9A}"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464C5-05B6-4232-930A-F3F509A0AE0F}">
      <dsp:nvSpPr>
        <dsp:cNvPr id="0" name=""/>
        <dsp:cNvSpPr/>
      </dsp:nvSpPr>
      <dsp:spPr>
        <a:xfrm>
          <a:off x="1152244" y="702094"/>
          <a:ext cx="1917574" cy="63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Profile</a:t>
          </a:r>
        </a:p>
      </dsp:txBody>
      <dsp:txXfrm>
        <a:off x="1152244" y="702094"/>
        <a:ext cx="1917574" cy="631927"/>
      </dsp:txXfrm>
    </dsp:sp>
    <dsp:sp modelId="{896953C6-A0E1-47A4-852A-F578AA5818D1}">
      <dsp:nvSpPr>
        <dsp:cNvPr id="0" name=""/>
        <dsp:cNvSpPr/>
      </dsp:nvSpPr>
      <dsp:spPr>
        <a:xfrm>
          <a:off x="1150065" y="509900"/>
          <a:ext cx="152534" cy="152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A852A1-6C02-4F8E-B4B1-2CA2EC450BB4}">
      <dsp:nvSpPr>
        <dsp:cNvPr id="0" name=""/>
        <dsp:cNvSpPr/>
      </dsp:nvSpPr>
      <dsp:spPr>
        <a:xfrm>
          <a:off x="1256839" y="296352"/>
          <a:ext cx="152534" cy="15253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7D4C20-083C-4691-B2DA-C68CEC2A5E3C}">
      <dsp:nvSpPr>
        <dsp:cNvPr id="0" name=""/>
        <dsp:cNvSpPr/>
      </dsp:nvSpPr>
      <dsp:spPr>
        <a:xfrm>
          <a:off x="1513097" y="339062"/>
          <a:ext cx="239696" cy="23969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F2DD0-14A1-4F4B-BEF1-89F36BE2231A}">
      <dsp:nvSpPr>
        <dsp:cNvPr id="0" name=""/>
        <dsp:cNvSpPr/>
      </dsp:nvSpPr>
      <dsp:spPr>
        <a:xfrm>
          <a:off x="1726645" y="104159"/>
          <a:ext cx="152534" cy="15253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B6D39-F6E6-4381-9E2A-64D9B6FCEE9C}">
      <dsp:nvSpPr>
        <dsp:cNvPr id="0" name=""/>
        <dsp:cNvSpPr/>
      </dsp:nvSpPr>
      <dsp:spPr>
        <a:xfrm>
          <a:off x="2004257" y="18740"/>
          <a:ext cx="152534" cy="15253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2D362C-CB51-4B66-B5BC-5C62D517D6D6}">
      <dsp:nvSpPr>
        <dsp:cNvPr id="0" name=""/>
        <dsp:cNvSpPr/>
      </dsp:nvSpPr>
      <dsp:spPr>
        <a:xfrm>
          <a:off x="2345934" y="168223"/>
          <a:ext cx="152534" cy="152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8E38A-29E3-4426-933D-63021975B777}">
      <dsp:nvSpPr>
        <dsp:cNvPr id="0" name=""/>
        <dsp:cNvSpPr/>
      </dsp:nvSpPr>
      <dsp:spPr>
        <a:xfrm>
          <a:off x="2559482" y="274998"/>
          <a:ext cx="239696" cy="23969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51A56-29EC-416D-8584-41824BA30FD4}">
      <dsp:nvSpPr>
        <dsp:cNvPr id="0" name=""/>
        <dsp:cNvSpPr/>
      </dsp:nvSpPr>
      <dsp:spPr>
        <a:xfrm>
          <a:off x="2858449" y="509900"/>
          <a:ext cx="152534" cy="15253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16479-0321-42AE-8A30-B6072CCBD058}">
      <dsp:nvSpPr>
        <dsp:cNvPr id="0" name=""/>
        <dsp:cNvSpPr/>
      </dsp:nvSpPr>
      <dsp:spPr>
        <a:xfrm>
          <a:off x="2986578" y="744803"/>
          <a:ext cx="152534" cy="15253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DC618-5253-4CD3-9756-923367B49FD9}">
      <dsp:nvSpPr>
        <dsp:cNvPr id="0" name=""/>
        <dsp:cNvSpPr/>
      </dsp:nvSpPr>
      <dsp:spPr>
        <a:xfrm>
          <a:off x="1876128" y="296352"/>
          <a:ext cx="392231" cy="39223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FE4802-DFB1-4419-86F9-C38049E49185}">
      <dsp:nvSpPr>
        <dsp:cNvPr id="0" name=""/>
        <dsp:cNvSpPr/>
      </dsp:nvSpPr>
      <dsp:spPr>
        <a:xfrm>
          <a:off x="1043291" y="1107835"/>
          <a:ext cx="152534" cy="152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D81FC-B857-48D6-8595-4B310D0F0D2E}">
      <dsp:nvSpPr>
        <dsp:cNvPr id="0" name=""/>
        <dsp:cNvSpPr/>
      </dsp:nvSpPr>
      <dsp:spPr>
        <a:xfrm>
          <a:off x="1171420" y="1300028"/>
          <a:ext cx="239696" cy="23969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DD0CA6-81D4-4E76-8CA2-F43F1F1A0EFF}">
      <dsp:nvSpPr>
        <dsp:cNvPr id="0" name=""/>
        <dsp:cNvSpPr/>
      </dsp:nvSpPr>
      <dsp:spPr>
        <a:xfrm>
          <a:off x="1491742" y="1470867"/>
          <a:ext cx="348649" cy="34864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C0D2D8-8EFA-4195-BAF4-69DABF1AC33B}">
      <dsp:nvSpPr>
        <dsp:cNvPr id="0" name=""/>
        <dsp:cNvSpPr/>
      </dsp:nvSpPr>
      <dsp:spPr>
        <a:xfrm>
          <a:off x="1940193" y="1748479"/>
          <a:ext cx="152534" cy="15253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D5493-DB24-43EC-AB00-6A9913FC0D9B}">
      <dsp:nvSpPr>
        <dsp:cNvPr id="0" name=""/>
        <dsp:cNvSpPr/>
      </dsp:nvSpPr>
      <dsp:spPr>
        <a:xfrm>
          <a:off x="2025612" y="1470867"/>
          <a:ext cx="239696" cy="23969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7B5A91-B981-4B69-A689-2DC4797D77BD}">
      <dsp:nvSpPr>
        <dsp:cNvPr id="0" name=""/>
        <dsp:cNvSpPr/>
      </dsp:nvSpPr>
      <dsp:spPr>
        <a:xfrm>
          <a:off x="2239160" y="1769834"/>
          <a:ext cx="152534" cy="152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118A0-AE0D-4D5A-8148-EAE2FE0C84E6}">
      <dsp:nvSpPr>
        <dsp:cNvPr id="0" name=""/>
        <dsp:cNvSpPr/>
      </dsp:nvSpPr>
      <dsp:spPr>
        <a:xfrm>
          <a:off x="2431353" y="1428157"/>
          <a:ext cx="348649" cy="3486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9C2D89-E959-45AC-85F7-383BA09B2597}">
      <dsp:nvSpPr>
        <dsp:cNvPr id="0" name=""/>
        <dsp:cNvSpPr/>
      </dsp:nvSpPr>
      <dsp:spPr>
        <a:xfrm>
          <a:off x="2901159" y="1342738"/>
          <a:ext cx="239696" cy="23969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50DA88-19B7-49AD-AD30-A5475A75382A}">
      <dsp:nvSpPr>
        <dsp:cNvPr id="0" name=""/>
        <dsp:cNvSpPr/>
      </dsp:nvSpPr>
      <dsp:spPr>
        <a:xfrm>
          <a:off x="3140856" y="338707"/>
          <a:ext cx="703955" cy="1343927"/>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239D4B-2632-4D4F-AB16-FF11D68FE7E3}">
      <dsp:nvSpPr>
        <dsp:cNvPr id="0" name=""/>
        <dsp:cNvSpPr/>
      </dsp:nvSpPr>
      <dsp:spPr>
        <a:xfrm>
          <a:off x="3844811" y="339360"/>
          <a:ext cx="1919878" cy="13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Treatment</a:t>
          </a:r>
        </a:p>
      </dsp:txBody>
      <dsp:txXfrm>
        <a:off x="3844811" y="339360"/>
        <a:ext cx="1919878" cy="1343914"/>
      </dsp:txXfrm>
    </dsp:sp>
    <dsp:sp modelId="{73F4D294-D1DA-448E-ADBC-14DBFE7CDA00}">
      <dsp:nvSpPr>
        <dsp:cNvPr id="0" name=""/>
        <dsp:cNvSpPr/>
      </dsp:nvSpPr>
      <dsp:spPr>
        <a:xfrm>
          <a:off x="5764689" y="338707"/>
          <a:ext cx="703955" cy="1343927"/>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F96100-89D0-4648-9F9A-877289BB4982}">
      <dsp:nvSpPr>
        <dsp:cNvPr id="0" name=""/>
        <dsp:cNvSpPr/>
      </dsp:nvSpPr>
      <dsp:spPr>
        <a:xfrm>
          <a:off x="6545440" y="227642"/>
          <a:ext cx="1631896" cy="163189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b="1" kern="1200" dirty="0"/>
            <a:t>Personalized side effects </a:t>
          </a:r>
        </a:p>
      </dsp:txBody>
      <dsp:txXfrm>
        <a:off x="6784426" y="466628"/>
        <a:ext cx="1153924" cy="1153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0E597-6CFC-43E5-B056-8C6CAD408D96}">
      <dsp:nvSpPr>
        <dsp:cNvPr id="0" name=""/>
        <dsp:cNvSpPr/>
      </dsp:nvSpPr>
      <dsp:spPr>
        <a:xfrm rot="16200000">
          <a:off x="900711" y="-900711"/>
          <a:ext cx="2368131" cy="4169554"/>
        </a:xfrm>
        <a:prstGeom prst="round1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rot="5400000">
        <a:off x="-1" y="1"/>
        <a:ext cx="4169554" cy="1776098"/>
      </dsp:txXfrm>
    </dsp:sp>
    <dsp:sp modelId="{C6D118E9-EC4C-4566-8BB4-215B979488B2}">
      <dsp:nvSpPr>
        <dsp:cNvPr id="0" name=""/>
        <dsp:cNvSpPr/>
      </dsp:nvSpPr>
      <dsp:spPr>
        <a:xfrm>
          <a:off x="4169554" y="0"/>
          <a:ext cx="4169554" cy="2368131"/>
        </a:xfrm>
        <a:prstGeom prst="round1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4169554" y="0"/>
        <a:ext cx="4169554" cy="1776098"/>
      </dsp:txXfrm>
    </dsp:sp>
    <dsp:sp modelId="{9E8EE77F-5CB5-40E8-A08D-8C2B75407612}">
      <dsp:nvSpPr>
        <dsp:cNvPr id="0" name=""/>
        <dsp:cNvSpPr/>
      </dsp:nvSpPr>
      <dsp:spPr>
        <a:xfrm rot="10800000">
          <a:off x="0" y="2368131"/>
          <a:ext cx="4169554" cy="2368131"/>
        </a:xfrm>
        <a:prstGeom prst="round1Rect">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rot="10800000">
        <a:off x="0" y="2960164"/>
        <a:ext cx="4169554" cy="1776098"/>
      </dsp:txXfrm>
    </dsp:sp>
    <dsp:sp modelId="{E6588145-2784-4342-8309-D9620ECE4CDE}">
      <dsp:nvSpPr>
        <dsp:cNvPr id="0" name=""/>
        <dsp:cNvSpPr/>
      </dsp:nvSpPr>
      <dsp:spPr>
        <a:xfrm rot="5400000">
          <a:off x="5070265" y="1467420"/>
          <a:ext cx="2368131" cy="4169554"/>
        </a:xfrm>
        <a:prstGeom prst="round1Rect">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rot="-5400000">
        <a:off x="4169554" y="2960164"/>
        <a:ext cx="4169554" cy="1776098"/>
      </dsp:txXfrm>
    </dsp:sp>
    <dsp:sp modelId="{F35DF568-705D-4A62-886F-E617F2C7CB9A}">
      <dsp:nvSpPr>
        <dsp:cNvPr id="0" name=""/>
        <dsp:cNvSpPr/>
      </dsp:nvSpPr>
      <dsp:spPr>
        <a:xfrm>
          <a:off x="3322480" y="1957160"/>
          <a:ext cx="1694148" cy="821942"/>
        </a:xfrm>
        <a:prstGeom prst="round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Mongolian Baiti" panose="03000500000000000000" pitchFamily="66" charset="0"/>
              <a:cs typeface="Mongolian Baiti" panose="03000500000000000000" pitchFamily="66" charset="0"/>
            </a:rPr>
            <a:t>Healthcare system</a:t>
          </a:r>
        </a:p>
      </dsp:txBody>
      <dsp:txXfrm>
        <a:off x="3362604" y="1997284"/>
        <a:ext cx="1613900" cy="741694"/>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CEA82-F075-4E26-AD22-341F3424CC2E}" type="datetimeFigureOut">
              <a:rPr lang="en-GB" smtClean="0"/>
              <a:t>29/10/2017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D0336-4A6F-4A35-BDB8-33DAE088B24A}" type="slidenum">
              <a:rPr lang="en-GB" smtClean="0"/>
              <a:t>‹#›</a:t>
            </a:fld>
            <a:endParaRPr lang="en-GB"/>
          </a:p>
        </p:txBody>
      </p:sp>
    </p:spTree>
    <p:extLst>
      <p:ext uri="{BB962C8B-B14F-4D97-AF65-F5344CB8AC3E}">
        <p14:creationId xmlns:p14="http://schemas.microsoft.com/office/powerpoint/2010/main" val="4195214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My Side Effects, personalizing side effect information for each patient, because each patient is special.</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1</a:t>
            </a:fld>
            <a:endParaRPr lang="en-GB"/>
          </a:p>
        </p:txBody>
      </p:sp>
    </p:spTree>
    <p:extLst>
      <p:ext uri="{BB962C8B-B14F-4D97-AF65-F5344CB8AC3E}">
        <p14:creationId xmlns:p14="http://schemas.microsoft.com/office/powerpoint/2010/main" val="198260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this, you are choosing a drug, lets say ibuprofen, do you ever look at the label for the adverse events? Do you compare side effects profiles between two drugs?</a:t>
            </a:r>
          </a:p>
          <a:p>
            <a:endParaRPr lang="en-US" dirty="0"/>
          </a:p>
          <a:p>
            <a:r>
              <a:rPr lang="en-US" dirty="0"/>
              <a:t>Probably not, the information is not presented in a useful manner, often there are just a list of potential side effects – but how do you know if this is relevant for you?</a:t>
            </a:r>
          </a:p>
          <a:p>
            <a:endParaRPr lang="en-US" dirty="0"/>
          </a:p>
          <a:p>
            <a:r>
              <a:rPr lang="en-US" dirty="0"/>
              <a:t>The same problem is faced by the physician, insurance agency and the pharma industry – what adverse events are relevant for a specific patient?</a:t>
            </a:r>
          </a:p>
          <a:p>
            <a:endParaRPr lang="en-US" dirty="0"/>
          </a:p>
          <a:p>
            <a:r>
              <a:rPr lang="en-US" dirty="0"/>
              <a:t>In total monetary terms, according to an OECD report the hospitals spend 15% of their total expenditure just on managing side effects. What a waste…</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2</a:t>
            </a:fld>
            <a:endParaRPr lang="en-GB"/>
          </a:p>
        </p:txBody>
      </p:sp>
    </p:spTree>
    <p:extLst>
      <p:ext uri="{BB962C8B-B14F-4D97-AF65-F5344CB8AC3E}">
        <p14:creationId xmlns:p14="http://schemas.microsoft.com/office/powerpoint/2010/main" val="417804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problem our solution is solving, we are personalizing Side Effect information to each patient.</a:t>
            </a:r>
          </a:p>
          <a:p>
            <a:endParaRPr lang="en-US" dirty="0"/>
          </a:p>
          <a:p>
            <a:r>
              <a:rPr lang="en-US" dirty="0"/>
              <a:t>It is very simple, the solution serves up side effects information based on each patient’s individualized profile and chosen drug. This also allows them to compare side effect profiles, personalized for themselves, between different potential drugs. For example ibuprofen and paracetamol.</a:t>
            </a:r>
          </a:p>
          <a:p>
            <a:endParaRPr lang="en-US" dirty="0"/>
          </a:p>
          <a:p>
            <a:r>
              <a:rPr lang="en-US" dirty="0"/>
              <a:t>All the solutions out there are focused on the researchers, academia, industry – our solutions main focus is the patient. This can be the basis for a more personalized view on healthcare.</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3</a:t>
            </a:fld>
            <a:endParaRPr lang="en-GB"/>
          </a:p>
        </p:txBody>
      </p:sp>
    </p:spTree>
    <p:extLst>
      <p:ext uri="{BB962C8B-B14F-4D97-AF65-F5344CB8AC3E}">
        <p14:creationId xmlns:p14="http://schemas.microsoft.com/office/powerpoint/2010/main" val="1765225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benefits for the patient specifically is huge:</a:t>
            </a:r>
          </a:p>
          <a:p>
            <a:pPr marL="171450" indent="-171450">
              <a:buFontTx/>
              <a:buChar char="-"/>
            </a:pPr>
            <a:r>
              <a:rPr lang="en-US" dirty="0"/>
              <a:t>A more informed patient allows for better discussions with the physician</a:t>
            </a:r>
          </a:p>
          <a:p>
            <a:pPr marL="171450" indent="-171450">
              <a:buFontTx/>
              <a:buChar char="-"/>
            </a:pPr>
            <a:r>
              <a:rPr lang="en-US" dirty="0"/>
              <a:t>Empowerment in their own treatment</a:t>
            </a:r>
          </a:p>
          <a:p>
            <a:pPr marL="171450" indent="-171450">
              <a:buFontTx/>
              <a:buChar char="-"/>
            </a:pPr>
            <a:r>
              <a:rPr lang="en-US" dirty="0"/>
              <a:t>Less stress and better managed expectations </a:t>
            </a:r>
          </a:p>
          <a:p>
            <a:pPr marL="171450" indent="-171450">
              <a:buFontTx/>
              <a:buChar char="-"/>
            </a:pPr>
            <a:r>
              <a:rPr lang="en-US" dirty="0"/>
              <a:t>And also lower costs and better quality of life as they can pick the efficacy and side effect profile that best fits their life.</a:t>
            </a:r>
          </a:p>
          <a:p>
            <a:pPr marL="171450" indent="-171450">
              <a:buFontTx/>
              <a:buChar char="-"/>
            </a:pPr>
            <a:endParaRPr lang="en-US" dirty="0"/>
          </a:p>
          <a:p>
            <a:pPr marL="0" indent="0">
              <a:buFontTx/>
              <a:buNone/>
            </a:pPr>
            <a:r>
              <a:rPr lang="en-US" dirty="0"/>
              <a:t>The benefits don’t stop there, taking a wider lens looking at the whole healthcare industry.</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4</a:t>
            </a:fld>
            <a:endParaRPr lang="en-GB"/>
          </a:p>
        </p:txBody>
      </p:sp>
    </p:spTree>
    <p:extLst>
      <p:ext uri="{BB962C8B-B14F-4D97-AF65-F5344CB8AC3E}">
        <p14:creationId xmlns:p14="http://schemas.microsoft.com/office/powerpoint/2010/main" val="92593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enormous benefits all across the system, from:</a:t>
            </a:r>
          </a:p>
          <a:p>
            <a:pPr marL="171450" indent="-171450">
              <a:buFontTx/>
              <a:buChar char="-"/>
            </a:pPr>
            <a:r>
              <a:rPr lang="en-US" dirty="0"/>
              <a:t>Helping physicians provide better treatment decisions</a:t>
            </a:r>
          </a:p>
          <a:p>
            <a:pPr marL="171450" indent="-171450">
              <a:buFontTx/>
              <a:buChar char="-"/>
            </a:pPr>
            <a:r>
              <a:rPr lang="en-US" dirty="0"/>
              <a:t>Decreasing the cost of side effects as we are able to minimize side effects given the patient we are treating</a:t>
            </a:r>
          </a:p>
          <a:p>
            <a:pPr marL="171450" indent="-171450">
              <a:buFontTx/>
              <a:buChar char="-"/>
            </a:pPr>
            <a:r>
              <a:rPr lang="en-US" dirty="0"/>
              <a:t>Improve accuracy of reimbursement as we have a better understanding of the cost of treatment</a:t>
            </a:r>
          </a:p>
          <a:p>
            <a:pPr marL="171450" indent="-171450">
              <a:buFontTx/>
              <a:buChar char="-"/>
            </a:pPr>
            <a:r>
              <a:rPr lang="en-US" dirty="0"/>
              <a:t>Reduce waste in the interaction between industry and physician with better transparency on what patient subgroups should be treated with this drug.</a:t>
            </a:r>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5</a:t>
            </a:fld>
            <a:endParaRPr lang="en-GB"/>
          </a:p>
        </p:txBody>
      </p:sp>
    </p:spTree>
    <p:extLst>
      <p:ext uri="{BB962C8B-B14F-4D97-AF65-F5344CB8AC3E}">
        <p14:creationId xmlns:p14="http://schemas.microsoft.com/office/powerpoint/2010/main" val="789892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7D0336-4A6F-4A35-BDB8-33DAE088B24A}" type="slidenum">
              <a:rPr lang="en-GB" smtClean="0"/>
              <a:t>6</a:t>
            </a:fld>
            <a:endParaRPr lang="en-GB"/>
          </a:p>
        </p:txBody>
      </p:sp>
    </p:spTree>
    <p:extLst>
      <p:ext uri="{BB962C8B-B14F-4D97-AF65-F5344CB8AC3E}">
        <p14:creationId xmlns:p14="http://schemas.microsoft.com/office/powerpoint/2010/main" val="174293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5E98EC-9639-4DC3-88A7-956E9FF9A0E3}" type="datetimeFigureOut">
              <a:rPr lang="en-GB" smtClean="0"/>
              <a:t>29/10/2017</a:t>
            </a:fld>
            <a:endParaRPr lang="en-GB"/>
          </a:p>
        </p:txBody>
      </p:sp>
      <p:sp>
        <p:nvSpPr>
          <p:cNvPr id="5" name="Footer Placeholder 4"/>
          <p:cNvSpPr>
            <a:spLocks noGrp="1"/>
          </p:cNvSpPr>
          <p:nvPr>
            <p:ph type="ftr" sz="quarter" idx="11"/>
          </p:nvPr>
        </p:nvSpPr>
        <p:spPr/>
        <p:txBody>
          <a:bodyPr/>
          <a:lstStyle/>
          <a:p>
            <a:fld id="{59BCC430-C563-4519-8015-23972E447574}" type="slidenum">
              <a:rPr lang="en-GB" smtClean="0"/>
              <a:pPr/>
              <a:t>‹#›</a:t>
            </a:fld>
            <a:endParaRPr lang="en-GB" dirty="0"/>
          </a:p>
        </p:txBody>
      </p:sp>
      <p:sp>
        <p:nvSpPr>
          <p:cNvPr id="6" name="Slide Number Placeholder 5"/>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327817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5E98EC-9639-4DC3-88A7-956E9FF9A0E3}" type="datetimeFigureOut">
              <a:rPr lang="en-GB" smtClean="0"/>
              <a:t>29/10/2017</a:t>
            </a:fld>
            <a:endParaRPr lang="en-GB"/>
          </a:p>
        </p:txBody>
      </p:sp>
      <p:sp>
        <p:nvSpPr>
          <p:cNvPr id="5" name="Footer Placeholder 4"/>
          <p:cNvSpPr>
            <a:spLocks noGrp="1"/>
          </p:cNvSpPr>
          <p:nvPr>
            <p:ph type="ftr" sz="quarter" idx="11"/>
          </p:nvPr>
        </p:nvSpPr>
        <p:spPr/>
        <p:txBody>
          <a:bodyPr/>
          <a:lstStyle/>
          <a:p>
            <a:fld id="{59BCC430-C563-4519-8015-23972E447574}" type="slidenum">
              <a:rPr lang="en-GB" smtClean="0"/>
              <a:pPr/>
              <a:t>‹#›</a:t>
            </a:fld>
            <a:endParaRPr lang="en-GB" dirty="0"/>
          </a:p>
        </p:txBody>
      </p:sp>
      <p:sp>
        <p:nvSpPr>
          <p:cNvPr id="6" name="Slide Number Placeholder 5"/>
          <p:cNvSpPr>
            <a:spLocks noGrp="1"/>
          </p:cNvSpPr>
          <p:nvPr>
            <p:ph type="sldNum" sz="quarter" idx="12"/>
          </p:nvPr>
        </p:nvSpPr>
        <p:spPr/>
        <p:txBody>
          <a:bodyPr/>
          <a:lstStyle/>
          <a:p>
            <a:endParaRPr lang="en-GB" dirty="0"/>
          </a:p>
        </p:txBody>
      </p:sp>
      <p:sp>
        <p:nvSpPr>
          <p:cNvPr id="7" name="Rectangle 6">
            <a:extLst>
              <a:ext uri="{FF2B5EF4-FFF2-40B4-BE49-F238E27FC236}">
                <a16:creationId xmlns:a16="http://schemas.microsoft.com/office/drawing/2014/main" id="{133B9B3A-A2B7-4242-9947-D994C4E0D0C6}"/>
              </a:ext>
            </a:extLst>
          </p:cNvPr>
          <p:cNvSpPr/>
          <p:nvPr userDrawn="1"/>
        </p:nvSpPr>
        <p:spPr>
          <a:xfrm>
            <a:off x="0" y="180690"/>
            <a:ext cx="8465044" cy="1368862"/>
          </a:xfrm>
          <a:prstGeom prst="rect">
            <a:avLst/>
          </a:prstGeom>
          <a:solidFill>
            <a:srgbClr val="072D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8A92E389-2F0C-4D48-B474-5345D675EE7B}"/>
              </a:ext>
            </a:extLst>
          </p:cNvPr>
          <p:cNvSpPr>
            <a:spLocks noGrp="1"/>
          </p:cNvSpPr>
          <p:nvPr>
            <p:ph type="title"/>
          </p:nvPr>
        </p:nvSpPr>
        <p:spPr>
          <a:xfrm>
            <a:off x="343927" y="304904"/>
            <a:ext cx="7886700" cy="1173474"/>
          </a:xfrm>
        </p:spPr>
        <p:txBody>
          <a:bodyPr anchor="b">
            <a:normAutofit/>
          </a:bodyPr>
          <a:lstStyle>
            <a:lvl1pPr>
              <a:defRPr sz="4000" b="1">
                <a:solidFill>
                  <a:schemeClr val="bg1"/>
                </a:solidFill>
                <a:latin typeface="Mongolian Baiti" panose="03000500000000000000" pitchFamily="66" charset="0"/>
                <a:cs typeface="Mongolian Baiti" panose="03000500000000000000" pitchFamily="66" charset="0"/>
              </a:defRPr>
            </a:lvl1pPr>
          </a:lstStyle>
          <a:p>
            <a:endParaRPr lang="en-GB" sz="4000" b="1" dirty="0">
              <a:solidFill>
                <a:schemeClr val="bg1"/>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9150443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5E98EC-9639-4DC3-88A7-956E9FF9A0E3}" type="datetimeFigureOut">
              <a:rPr lang="en-GB" smtClean="0"/>
              <a:t>29/10/2017</a:t>
            </a:fld>
            <a:endParaRPr lang="en-GB"/>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59BCC430-C563-4519-8015-23972E447574}" type="slidenum">
              <a:rPr lang="en-GB" smtClean="0"/>
              <a:pPr/>
              <a:t>‹#›</a:t>
            </a:fld>
            <a:endParaRPr lang="en-GB"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283135831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2.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0.png"/><Relationship Id="rId5" Type="http://schemas.openxmlformats.org/officeDocument/2006/relationships/diagramQuickStyle" Target="../diagrams/quickStyle2.xml"/><Relationship Id="rId10" Type="http://schemas.openxmlformats.org/officeDocument/2006/relationships/image" Target="../media/image9.png"/><Relationship Id="rId4" Type="http://schemas.openxmlformats.org/officeDocument/2006/relationships/diagramLayout" Target="../diagrams/layout2.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1CD5-F7FA-490D-8835-62F41E10F948}"/>
              </a:ext>
            </a:extLst>
          </p:cNvPr>
          <p:cNvSpPr>
            <a:spLocks noGrp="1"/>
          </p:cNvSpPr>
          <p:nvPr>
            <p:ph type="title"/>
          </p:nvPr>
        </p:nvSpPr>
        <p:spPr>
          <a:xfrm>
            <a:off x="628650" y="365128"/>
            <a:ext cx="7886700" cy="1325563"/>
          </a:xfrm>
        </p:spPr>
        <p:txBody>
          <a:bodyPr/>
          <a:lstStyle/>
          <a:p>
            <a:endParaRPr lang="en-GB"/>
          </a:p>
        </p:txBody>
      </p:sp>
      <p:sp>
        <p:nvSpPr>
          <p:cNvPr id="3" name="Content Placeholder 2">
            <a:extLst>
              <a:ext uri="{FF2B5EF4-FFF2-40B4-BE49-F238E27FC236}">
                <a16:creationId xmlns:a16="http://schemas.microsoft.com/office/drawing/2014/main" id="{067E09B8-CD8A-410A-86B8-FC32E13A57D7}"/>
              </a:ext>
            </a:extLst>
          </p:cNvPr>
          <p:cNvSpPr>
            <a:spLocks noGrp="1"/>
          </p:cNvSpPr>
          <p:nvPr>
            <p:ph idx="1"/>
          </p:nvPr>
        </p:nvSpPr>
        <p:spPr>
          <a:xfrm>
            <a:off x="628650" y="1825625"/>
            <a:ext cx="7886700" cy="4351338"/>
          </a:xfrm>
        </p:spPr>
        <p:txBody>
          <a:bodyPr/>
          <a:lstStyle/>
          <a:p>
            <a:endParaRPr lang="en-GB"/>
          </a:p>
        </p:txBody>
      </p:sp>
      <p:pic>
        <p:nvPicPr>
          <p:cNvPr id="4" name="Picture 3" descr="A picture containing electronics&#10;&#10;Description generated with high confidence">
            <a:extLst>
              <a:ext uri="{FF2B5EF4-FFF2-40B4-BE49-F238E27FC236}">
                <a16:creationId xmlns:a16="http://schemas.microsoft.com/office/drawing/2014/main" id="{5E6720F6-4708-4E2D-9873-B3E765E9A5E6}"/>
              </a:ext>
            </a:extLst>
          </p:cNvPr>
          <p:cNvPicPr>
            <a:picLocks noChangeAspect="1"/>
          </p:cNvPicPr>
          <p:nvPr/>
        </p:nvPicPr>
        <p:blipFill rotWithShape="1">
          <a:blip r:embed="rId3">
            <a:extLst>
              <a:ext uri="{28A0092B-C50C-407E-A947-70E740481C1C}">
                <a14:useLocalDpi xmlns:a14="http://schemas.microsoft.com/office/drawing/2010/main" val="0"/>
              </a:ext>
            </a:extLst>
          </a:blip>
          <a:srcRect l="1515" r="489" b="-2"/>
          <a:stretch/>
        </p:blipFill>
        <p:spPr>
          <a:xfrm>
            <a:off x="0" y="240920"/>
            <a:ext cx="9144000" cy="6641718"/>
          </a:xfrm>
          <a:prstGeom prst="rect">
            <a:avLst/>
          </a:prstGeom>
        </p:spPr>
      </p:pic>
      <p:sp>
        <p:nvSpPr>
          <p:cNvPr id="5" name="Rectangle 4">
            <a:extLst>
              <a:ext uri="{FF2B5EF4-FFF2-40B4-BE49-F238E27FC236}">
                <a16:creationId xmlns:a16="http://schemas.microsoft.com/office/drawing/2014/main" id="{949E86C9-D055-4120-8FD4-C3C7EC7400DA}"/>
              </a:ext>
            </a:extLst>
          </p:cNvPr>
          <p:cNvSpPr/>
          <p:nvPr/>
        </p:nvSpPr>
        <p:spPr>
          <a:xfrm>
            <a:off x="0" y="5886107"/>
            <a:ext cx="9144000" cy="1064975"/>
          </a:xfrm>
          <a:prstGeom prst="rect">
            <a:avLst/>
          </a:prstGeom>
          <a:gradFill>
            <a:gsLst>
              <a:gs pos="32220">
                <a:srgbClr val="072D52">
                  <a:alpha val="20000"/>
                </a:srgbClr>
              </a:gs>
              <a:gs pos="21000">
                <a:srgbClr val="072D52">
                  <a:alpha val="5000"/>
                </a:srgbClr>
              </a:gs>
              <a:gs pos="10000">
                <a:srgbClr val="072D52">
                  <a:alpha val="2000"/>
                </a:srgbClr>
              </a:gs>
              <a:gs pos="0">
                <a:srgbClr val="072D52">
                  <a:alpha val="0"/>
                </a:srgbClr>
              </a:gs>
              <a:gs pos="53000">
                <a:srgbClr val="072D52">
                  <a:alpha val="60000"/>
                </a:srgbClr>
              </a:gs>
              <a:gs pos="41000">
                <a:srgbClr val="072D52">
                  <a:alpha val="40000"/>
                </a:srgbClr>
              </a:gs>
              <a:gs pos="69300">
                <a:srgbClr val="072D52">
                  <a:alpha val="80000"/>
                </a:srgbClr>
              </a:gs>
              <a:gs pos="81000">
                <a:srgbClr val="072D5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7078F9A-3C66-4EB4-8CED-C8ADEBE0B139}"/>
              </a:ext>
            </a:extLst>
          </p:cNvPr>
          <p:cNvSpPr/>
          <p:nvPr/>
        </p:nvSpPr>
        <p:spPr>
          <a:xfrm rot="10800000">
            <a:off x="0" y="0"/>
            <a:ext cx="9144000" cy="1064975"/>
          </a:xfrm>
          <a:prstGeom prst="rect">
            <a:avLst/>
          </a:prstGeom>
          <a:gradFill>
            <a:gsLst>
              <a:gs pos="32220">
                <a:srgbClr val="072D52">
                  <a:alpha val="20000"/>
                </a:srgbClr>
              </a:gs>
              <a:gs pos="21000">
                <a:srgbClr val="072D52">
                  <a:alpha val="5000"/>
                </a:srgbClr>
              </a:gs>
              <a:gs pos="10000">
                <a:srgbClr val="072D52">
                  <a:alpha val="2000"/>
                </a:srgbClr>
              </a:gs>
              <a:gs pos="0">
                <a:srgbClr val="072D52">
                  <a:alpha val="0"/>
                </a:srgbClr>
              </a:gs>
              <a:gs pos="53000">
                <a:srgbClr val="072D52">
                  <a:alpha val="60000"/>
                </a:srgbClr>
              </a:gs>
              <a:gs pos="41000">
                <a:srgbClr val="072D52">
                  <a:alpha val="40000"/>
                </a:srgbClr>
              </a:gs>
              <a:gs pos="69300">
                <a:srgbClr val="072D52">
                  <a:alpha val="80000"/>
                </a:srgbClr>
              </a:gs>
              <a:gs pos="81000">
                <a:srgbClr val="072D5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Top Corners Rounded 6">
            <a:extLst>
              <a:ext uri="{FF2B5EF4-FFF2-40B4-BE49-F238E27FC236}">
                <a16:creationId xmlns:a16="http://schemas.microsoft.com/office/drawing/2014/main" id="{D2E3D5B9-F9BD-4D39-A393-328DDE26BF85}"/>
              </a:ext>
            </a:extLst>
          </p:cNvPr>
          <p:cNvSpPr/>
          <p:nvPr/>
        </p:nvSpPr>
        <p:spPr>
          <a:xfrm rot="5400000">
            <a:off x="1826064" y="2182621"/>
            <a:ext cx="1286731" cy="4938859"/>
          </a:xfrm>
          <a:prstGeom prst="round2SameRect">
            <a:avLst>
              <a:gd name="adj1" fmla="val 46454"/>
              <a:gd name="adj2" fmla="val 0"/>
            </a:avLst>
          </a:prstGeom>
          <a:gradFill>
            <a:gsLst>
              <a:gs pos="1000">
                <a:schemeClr val="bg1">
                  <a:alpha val="38000"/>
                </a:schemeClr>
              </a:gs>
              <a:gs pos="100000">
                <a:schemeClr val="bg1">
                  <a:alpha val="87000"/>
                </a:schemeClr>
              </a:gs>
            </a:gsLst>
            <a:lin ang="540000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6D04300-AF3F-46D0-949D-71CEB3534D25}"/>
              </a:ext>
            </a:extLst>
          </p:cNvPr>
          <p:cNvSpPr txBox="1"/>
          <p:nvPr/>
        </p:nvSpPr>
        <p:spPr>
          <a:xfrm>
            <a:off x="0" y="4112062"/>
            <a:ext cx="4654132" cy="646331"/>
          </a:xfrm>
          <a:prstGeom prst="rect">
            <a:avLst/>
          </a:prstGeom>
          <a:noFill/>
        </p:spPr>
        <p:txBody>
          <a:bodyPr wrap="square" rtlCol="0">
            <a:spAutoFit/>
          </a:bodyPr>
          <a:lstStyle/>
          <a:p>
            <a:r>
              <a:rPr lang="en-US" sz="3600" b="1" dirty="0">
                <a:latin typeface="Ebrima" panose="02000000000000000000" pitchFamily="2" charset="0"/>
                <a:ea typeface="Ebrima" panose="02000000000000000000" pitchFamily="2" charset="0"/>
                <a:cs typeface="Ebrima" panose="02000000000000000000" pitchFamily="2" charset="0"/>
              </a:rPr>
              <a:t>My Side Effects</a:t>
            </a:r>
            <a:endParaRPr lang="en-GB" sz="3600" b="1" dirty="0">
              <a:latin typeface="Ebrima" panose="02000000000000000000" pitchFamily="2" charset="0"/>
              <a:ea typeface="Ebrima" panose="02000000000000000000" pitchFamily="2" charset="0"/>
              <a:cs typeface="Ebrima" panose="02000000000000000000" pitchFamily="2" charset="0"/>
            </a:endParaRPr>
          </a:p>
        </p:txBody>
      </p:sp>
      <p:sp>
        <p:nvSpPr>
          <p:cNvPr id="13" name="TextBox 12">
            <a:extLst>
              <a:ext uri="{FF2B5EF4-FFF2-40B4-BE49-F238E27FC236}">
                <a16:creationId xmlns:a16="http://schemas.microsoft.com/office/drawing/2014/main" id="{03BF23A9-9BDE-4DBA-B478-747987E5EAF8}"/>
              </a:ext>
            </a:extLst>
          </p:cNvPr>
          <p:cNvSpPr txBox="1"/>
          <p:nvPr/>
        </p:nvSpPr>
        <p:spPr>
          <a:xfrm>
            <a:off x="-1" y="4677104"/>
            <a:ext cx="4801969" cy="461665"/>
          </a:xfrm>
          <a:prstGeom prst="rect">
            <a:avLst/>
          </a:prstGeom>
          <a:noFill/>
        </p:spPr>
        <p:txBody>
          <a:bodyPr wrap="square" rtlCol="0">
            <a:spAutoFit/>
          </a:bodyPr>
          <a:lstStyle/>
          <a:p>
            <a:r>
              <a:rPr lang="en-US" sz="2400" b="1" i="1" dirty="0">
                <a:latin typeface="Mongolian Baiti" panose="03000500000000000000" pitchFamily="66" charset="0"/>
                <a:cs typeface="Farsi Simple Bold" panose="02010400000000000000" pitchFamily="2" charset="-78"/>
              </a:rPr>
              <a:t>Because each patient is special</a:t>
            </a:r>
            <a:endParaRPr lang="en-GB" sz="2400" b="1" i="1" dirty="0">
              <a:latin typeface="Mongolian Baiti" panose="03000500000000000000" pitchFamily="66" charset="0"/>
              <a:cs typeface="Farsi Simple Bold" panose="02010400000000000000" pitchFamily="2" charset="-78"/>
            </a:endParaRPr>
          </a:p>
        </p:txBody>
      </p:sp>
      <p:pic>
        <p:nvPicPr>
          <p:cNvPr id="6" name="Picture 5">
            <a:extLst>
              <a:ext uri="{FF2B5EF4-FFF2-40B4-BE49-F238E27FC236}">
                <a16:creationId xmlns:a16="http://schemas.microsoft.com/office/drawing/2014/main" id="{5303D0F0-ED11-47EB-AB2F-483C3ACC4B6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688799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black background&#10;&#10;Description generated with very high confidence">
            <a:extLst>
              <a:ext uri="{FF2B5EF4-FFF2-40B4-BE49-F238E27FC236}">
                <a16:creationId xmlns:a16="http://schemas.microsoft.com/office/drawing/2014/main" id="{71A96D42-DF47-4ACC-A204-BBC72B39B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951" y="1801423"/>
            <a:ext cx="6860099" cy="4652394"/>
          </a:xfrm>
          <a:prstGeom prst="rect">
            <a:avLst/>
          </a:prstGeom>
        </p:spPr>
      </p:pic>
      <p:sp>
        <p:nvSpPr>
          <p:cNvPr id="8" name="Title 7">
            <a:extLst>
              <a:ext uri="{FF2B5EF4-FFF2-40B4-BE49-F238E27FC236}">
                <a16:creationId xmlns:a16="http://schemas.microsoft.com/office/drawing/2014/main" id="{1375ABAE-CED1-4D16-B8C8-BA5B7A86ACDA}"/>
              </a:ext>
            </a:extLst>
          </p:cNvPr>
          <p:cNvSpPr>
            <a:spLocks noGrp="1"/>
          </p:cNvSpPr>
          <p:nvPr>
            <p:ph type="title"/>
          </p:nvPr>
        </p:nvSpPr>
        <p:spPr/>
        <p:txBody>
          <a:bodyPr>
            <a:normAutofit/>
          </a:bodyPr>
          <a:lstStyle/>
          <a:p>
            <a:r>
              <a:rPr lang="en-US" sz="3600" b="1" dirty="0">
                <a:solidFill>
                  <a:schemeClr val="bg1"/>
                </a:solidFill>
                <a:latin typeface="Mongolian Baiti" panose="03000500000000000000" pitchFamily="66" charset="0"/>
                <a:cs typeface="Mongolian Baiti" panose="03000500000000000000" pitchFamily="66" charset="0"/>
              </a:rPr>
              <a:t>The same story for each patient…</a:t>
            </a:r>
            <a:endParaRPr lang="en-GB" sz="3600" dirty="0"/>
          </a:p>
        </p:txBody>
      </p:sp>
      <p:pic>
        <p:nvPicPr>
          <p:cNvPr id="4" name="Picture 3">
            <a:extLst>
              <a:ext uri="{FF2B5EF4-FFF2-40B4-BE49-F238E27FC236}">
                <a16:creationId xmlns:a16="http://schemas.microsoft.com/office/drawing/2014/main" id="{6F3211CF-1A28-4355-9942-EEEB366EFB8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802807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4CF102-6E14-4AA8-8CDC-86134F44670A}"/>
              </a:ext>
            </a:extLst>
          </p:cNvPr>
          <p:cNvSpPr>
            <a:spLocks noGrp="1"/>
          </p:cNvSpPr>
          <p:nvPr>
            <p:ph type="title"/>
          </p:nvPr>
        </p:nvSpPr>
        <p:spPr>
          <a:xfrm>
            <a:off x="343927" y="304904"/>
            <a:ext cx="7984231" cy="1173474"/>
          </a:xfrm>
        </p:spPr>
        <p:txBody>
          <a:bodyPr>
            <a:noAutofit/>
          </a:bodyPr>
          <a:lstStyle/>
          <a:p>
            <a:r>
              <a:rPr lang="en-US" sz="3600" dirty="0"/>
              <a:t>Personalizing the choice of treatment for each patient based on their characteristics</a:t>
            </a:r>
            <a:endParaRPr lang="en-GB" sz="3600" dirty="0"/>
          </a:p>
        </p:txBody>
      </p:sp>
      <p:pic>
        <p:nvPicPr>
          <p:cNvPr id="1028" name="Picture 4" descr="Image result for free female and male icon">
            <a:extLst>
              <a:ext uri="{FF2B5EF4-FFF2-40B4-BE49-F238E27FC236}">
                <a16:creationId xmlns:a16="http://schemas.microsoft.com/office/drawing/2014/main" id="{92CCF87E-AB0B-469C-BC39-9535718B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019" y="4184988"/>
            <a:ext cx="1021484" cy="10214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3BBA6FE3-2B4F-46AA-BE84-FBA6FB7D8A9B}"/>
              </a:ext>
            </a:extLst>
          </p:cNvPr>
          <p:cNvGraphicFramePr/>
          <p:nvPr>
            <p:extLst>
              <p:ext uri="{D42A27DB-BD31-4B8C-83A1-F6EECF244321}">
                <p14:modId xmlns:p14="http://schemas.microsoft.com/office/powerpoint/2010/main" val="1925965241"/>
              </p:ext>
            </p:extLst>
          </p:nvPr>
        </p:nvGraphicFramePr>
        <p:xfrm>
          <a:off x="-76711" y="1912886"/>
          <a:ext cx="9297423" cy="1941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30" name="Picture 6" descr="Image result for personalized treatment icon">
            <a:extLst>
              <a:ext uri="{FF2B5EF4-FFF2-40B4-BE49-F238E27FC236}">
                <a16:creationId xmlns:a16="http://schemas.microsoft.com/office/drawing/2014/main" id="{6D55656D-30E5-466F-8DB3-35EA40307F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4571" y="4180196"/>
            <a:ext cx="1206937" cy="10310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edicine icon">
            <a:extLst>
              <a:ext uri="{FF2B5EF4-FFF2-40B4-BE49-F238E27FC236}">
                <a16:creationId xmlns:a16="http://schemas.microsoft.com/office/drawing/2014/main" id="{FA4DF411-0149-4943-93F2-FF9557A25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4456" y="4213445"/>
            <a:ext cx="1361747" cy="9645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602C62-CEAB-4B77-81FB-D8CDA6A0D773}"/>
              </a:ext>
            </a:extLst>
          </p:cNvPr>
          <p:cNvSpPr txBox="1"/>
          <p:nvPr/>
        </p:nvSpPr>
        <p:spPr>
          <a:xfrm>
            <a:off x="801147" y="5612336"/>
            <a:ext cx="2559227" cy="646331"/>
          </a:xfrm>
          <a:prstGeom prst="rect">
            <a:avLst/>
          </a:prstGeom>
          <a:noFill/>
        </p:spPr>
        <p:txBody>
          <a:bodyPr wrap="none" rtlCol="0">
            <a:spAutoFit/>
          </a:bodyPr>
          <a:lstStyle/>
          <a:p>
            <a:pPr algn="ctr"/>
            <a:r>
              <a:rPr lang="en-US" dirty="0"/>
              <a:t>Enter your characteristics</a:t>
            </a:r>
          </a:p>
          <a:p>
            <a:pPr algn="ctr"/>
            <a:r>
              <a:rPr lang="en-US" dirty="0"/>
              <a:t>(e.g. age, weight, race)</a:t>
            </a:r>
            <a:endParaRPr lang="en-GB" dirty="0"/>
          </a:p>
        </p:txBody>
      </p:sp>
      <p:sp>
        <p:nvSpPr>
          <p:cNvPr id="11" name="TextBox 10">
            <a:extLst>
              <a:ext uri="{FF2B5EF4-FFF2-40B4-BE49-F238E27FC236}">
                <a16:creationId xmlns:a16="http://schemas.microsoft.com/office/drawing/2014/main" id="{AA892B03-0791-482A-93AD-DC3B3ACEE76E}"/>
              </a:ext>
            </a:extLst>
          </p:cNvPr>
          <p:cNvSpPr txBox="1"/>
          <p:nvPr/>
        </p:nvSpPr>
        <p:spPr>
          <a:xfrm>
            <a:off x="3729487" y="5612336"/>
            <a:ext cx="1951688" cy="369332"/>
          </a:xfrm>
          <a:prstGeom prst="rect">
            <a:avLst/>
          </a:prstGeom>
          <a:noFill/>
        </p:spPr>
        <p:txBody>
          <a:bodyPr wrap="none" rtlCol="0">
            <a:spAutoFit/>
          </a:bodyPr>
          <a:lstStyle/>
          <a:p>
            <a:pPr algn="ctr"/>
            <a:r>
              <a:rPr lang="en-US" dirty="0"/>
              <a:t>Pick your medicine</a:t>
            </a:r>
            <a:endParaRPr lang="en-GB" dirty="0"/>
          </a:p>
        </p:txBody>
      </p:sp>
      <p:sp>
        <p:nvSpPr>
          <p:cNvPr id="12" name="TextBox 11">
            <a:extLst>
              <a:ext uri="{FF2B5EF4-FFF2-40B4-BE49-F238E27FC236}">
                <a16:creationId xmlns:a16="http://schemas.microsoft.com/office/drawing/2014/main" id="{41433D4B-66DA-4BFC-8213-EAFDF1ABD233}"/>
              </a:ext>
            </a:extLst>
          </p:cNvPr>
          <p:cNvSpPr txBox="1"/>
          <p:nvPr/>
        </p:nvSpPr>
        <p:spPr>
          <a:xfrm>
            <a:off x="6045880" y="5612336"/>
            <a:ext cx="2464318" cy="646331"/>
          </a:xfrm>
          <a:prstGeom prst="rect">
            <a:avLst/>
          </a:prstGeom>
          <a:noFill/>
        </p:spPr>
        <p:txBody>
          <a:bodyPr wrap="square" rtlCol="0">
            <a:spAutoFit/>
          </a:bodyPr>
          <a:lstStyle/>
          <a:p>
            <a:pPr algn="ctr"/>
            <a:r>
              <a:rPr lang="en-US" dirty="0"/>
              <a:t>Receive a personalized side effect profile</a:t>
            </a:r>
            <a:endParaRPr lang="en-GB" dirty="0"/>
          </a:p>
        </p:txBody>
      </p:sp>
      <p:pic>
        <p:nvPicPr>
          <p:cNvPr id="10" name="Picture 9">
            <a:extLst>
              <a:ext uri="{FF2B5EF4-FFF2-40B4-BE49-F238E27FC236}">
                <a16:creationId xmlns:a16="http://schemas.microsoft.com/office/drawing/2014/main" id="{43EEA8F5-213B-4CAA-A0A7-547C3D5094C4}"/>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73081079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4F84EAB3-B2E0-4495-B3EC-E7FE2AEBDC86}"/>
              </a:ext>
            </a:extLst>
          </p:cNvPr>
          <p:cNvSpPr/>
          <p:nvPr/>
        </p:nvSpPr>
        <p:spPr>
          <a:xfrm>
            <a:off x="5832418" y="3591478"/>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11DDDB48-B967-44DB-8523-A23A5E491B23}"/>
              </a:ext>
            </a:extLst>
          </p:cNvPr>
          <p:cNvSpPr>
            <a:spLocks noGrp="1"/>
          </p:cNvSpPr>
          <p:nvPr>
            <p:ph type="title"/>
          </p:nvPr>
        </p:nvSpPr>
        <p:spPr/>
        <p:txBody>
          <a:bodyPr>
            <a:noAutofit/>
          </a:bodyPr>
          <a:lstStyle/>
          <a:p>
            <a:r>
              <a:rPr lang="en-US" sz="3600" dirty="0"/>
              <a:t>Our solution improves the life of each patient</a:t>
            </a:r>
            <a:endParaRPr lang="en-GB" sz="3600" dirty="0"/>
          </a:p>
        </p:txBody>
      </p:sp>
      <p:pic>
        <p:nvPicPr>
          <p:cNvPr id="2050" name="Picture 2" descr="Image result for patient icon">
            <a:extLst>
              <a:ext uri="{FF2B5EF4-FFF2-40B4-BE49-F238E27FC236}">
                <a16:creationId xmlns:a16="http://schemas.microsoft.com/office/drawing/2014/main" id="{5E13EF51-5326-4208-8B3E-B3D1FCC36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65" y="2145263"/>
            <a:ext cx="3406842" cy="340684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A897375-06A1-42D2-B4F2-8268E55FAE1B}"/>
              </a:ext>
            </a:extLst>
          </p:cNvPr>
          <p:cNvSpPr txBox="1"/>
          <p:nvPr/>
        </p:nvSpPr>
        <p:spPr>
          <a:xfrm>
            <a:off x="1763969" y="5849658"/>
            <a:ext cx="1348235" cy="584775"/>
          </a:xfrm>
          <a:prstGeom prst="rect">
            <a:avLst/>
          </a:prstGeom>
          <a:noFill/>
        </p:spPr>
        <p:txBody>
          <a:bodyPr wrap="square" rtlCol="0">
            <a:spAutoFit/>
          </a:bodyPr>
          <a:lstStyle/>
          <a:p>
            <a:pPr algn="ctr"/>
            <a:r>
              <a:rPr lang="en-US" sz="3200" b="1" dirty="0">
                <a:latin typeface="Mongolian Baiti" panose="03000500000000000000" pitchFamily="66" charset="0"/>
                <a:cs typeface="Mongolian Baiti" panose="03000500000000000000" pitchFamily="66" charset="0"/>
              </a:rPr>
              <a:t>Patient</a:t>
            </a:r>
            <a:endParaRPr lang="en-GB" sz="3200" b="1" dirty="0">
              <a:latin typeface="Mongolian Baiti" panose="03000500000000000000" pitchFamily="66" charset="0"/>
              <a:cs typeface="Mongolian Baiti" panose="03000500000000000000" pitchFamily="66" charset="0"/>
            </a:endParaRPr>
          </a:p>
        </p:txBody>
      </p:sp>
      <p:sp>
        <p:nvSpPr>
          <p:cNvPr id="10" name="TextBox 9">
            <a:extLst>
              <a:ext uri="{FF2B5EF4-FFF2-40B4-BE49-F238E27FC236}">
                <a16:creationId xmlns:a16="http://schemas.microsoft.com/office/drawing/2014/main" id="{9C4C5294-A702-4083-AFAD-8A5D569D501B}"/>
              </a:ext>
            </a:extLst>
          </p:cNvPr>
          <p:cNvSpPr txBox="1"/>
          <p:nvPr/>
        </p:nvSpPr>
        <p:spPr>
          <a:xfrm>
            <a:off x="4539145" y="2425269"/>
            <a:ext cx="3641176" cy="3200876"/>
          </a:xfrm>
          <a:prstGeom prst="rect">
            <a:avLst/>
          </a:prstGeom>
          <a:noFill/>
        </p:spPr>
        <p:txBody>
          <a:bodyPr wrap="square" rtlCol="0">
            <a:spAutoFit/>
          </a:bodyPr>
          <a:lstStyle/>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Facilitates a better discussion with the physician</a:t>
            </a:r>
          </a:p>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More informed choice of treatment</a:t>
            </a:r>
          </a:p>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Higher engagement in treatment</a:t>
            </a:r>
          </a:p>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Decreased stress due to better understanding and expectations</a:t>
            </a:r>
          </a:p>
          <a:p>
            <a:pPr marL="285750" indent="-285750">
              <a:spcBef>
                <a:spcPts val="600"/>
              </a:spcBef>
              <a:spcAft>
                <a:spcPts val="600"/>
              </a:spcAft>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Lower cost through faster response to adverse events</a:t>
            </a:r>
            <a:endParaRPr lang="en-GB" dirty="0">
              <a:latin typeface="Mongolian Baiti" panose="03000500000000000000" pitchFamily="66" charset="0"/>
              <a:cs typeface="Mongolian Baiti" panose="03000500000000000000" pitchFamily="66" charset="0"/>
            </a:endParaRPr>
          </a:p>
        </p:txBody>
      </p:sp>
      <p:pic>
        <p:nvPicPr>
          <p:cNvPr id="7" name="Picture 6">
            <a:extLst>
              <a:ext uri="{FF2B5EF4-FFF2-40B4-BE49-F238E27FC236}">
                <a16:creationId xmlns:a16="http://schemas.microsoft.com/office/drawing/2014/main" id="{FCECDF55-E697-4236-9362-E4D3CF6A0A2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32439193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030F9E8F-D92C-4B9A-86A2-EE307F5C2E2D}"/>
              </a:ext>
            </a:extLst>
          </p:cNvPr>
          <p:cNvGraphicFramePr/>
          <p:nvPr>
            <p:extLst>
              <p:ext uri="{D42A27DB-BD31-4B8C-83A1-F6EECF244321}">
                <p14:modId xmlns:p14="http://schemas.microsoft.com/office/powerpoint/2010/main" val="3561178662"/>
              </p:ext>
            </p:extLst>
          </p:nvPr>
        </p:nvGraphicFramePr>
        <p:xfrm>
          <a:off x="383281" y="1763095"/>
          <a:ext cx="8339109" cy="473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Oval 34">
            <a:extLst>
              <a:ext uri="{FF2B5EF4-FFF2-40B4-BE49-F238E27FC236}">
                <a16:creationId xmlns:a16="http://schemas.microsoft.com/office/drawing/2014/main" id="{4F84EAB3-B2E0-4495-B3EC-E7FE2AEBDC86}"/>
              </a:ext>
            </a:extLst>
          </p:cNvPr>
          <p:cNvSpPr/>
          <p:nvPr/>
        </p:nvSpPr>
        <p:spPr>
          <a:xfrm>
            <a:off x="5832418" y="3591478"/>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165EFCE4-9450-473C-BF03-8050A7819A59}"/>
              </a:ext>
            </a:extLst>
          </p:cNvPr>
          <p:cNvSpPr/>
          <p:nvPr/>
        </p:nvSpPr>
        <p:spPr>
          <a:xfrm>
            <a:off x="4024068" y="4666964"/>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E3CAF5-CAA7-4445-9C64-2BF3FA5DD362}"/>
              </a:ext>
            </a:extLst>
          </p:cNvPr>
          <p:cNvSpPr/>
          <p:nvPr/>
        </p:nvSpPr>
        <p:spPr>
          <a:xfrm>
            <a:off x="2142848" y="3657751"/>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9FB024-9640-43BF-9F0E-4502E60CE363}"/>
              </a:ext>
            </a:extLst>
          </p:cNvPr>
          <p:cNvSpPr/>
          <p:nvPr/>
        </p:nvSpPr>
        <p:spPr>
          <a:xfrm>
            <a:off x="3993028" y="2606311"/>
            <a:ext cx="1146833" cy="1143000"/>
          </a:xfrm>
          <a:prstGeom prst="ellipse">
            <a:avLst/>
          </a:prstGeom>
          <a:gradFill flip="none" rotWithShape="1">
            <a:gsLst>
              <a:gs pos="0">
                <a:schemeClr val="bg1"/>
              </a:gs>
              <a:gs pos="50000">
                <a:schemeClr val="bg1">
                  <a:alpha val="50000"/>
                </a:schemeClr>
              </a:gs>
              <a:gs pos="100000">
                <a:schemeClr val="bg1">
                  <a:shade val="100000"/>
                  <a:satMod val="11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11DDDB48-B967-44DB-8523-A23A5E491B23}"/>
              </a:ext>
            </a:extLst>
          </p:cNvPr>
          <p:cNvSpPr>
            <a:spLocks noGrp="1"/>
          </p:cNvSpPr>
          <p:nvPr>
            <p:ph type="title"/>
          </p:nvPr>
        </p:nvSpPr>
        <p:spPr/>
        <p:txBody>
          <a:bodyPr>
            <a:noAutofit/>
          </a:bodyPr>
          <a:lstStyle/>
          <a:p>
            <a:r>
              <a:rPr lang="en-US" sz="3600" dirty="0"/>
              <a:t>A more personalized approach benefits all stakeholders within the healthcare system</a:t>
            </a:r>
            <a:endParaRPr lang="en-GB" sz="3600" dirty="0"/>
          </a:p>
        </p:txBody>
      </p:sp>
      <p:pic>
        <p:nvPicPr>
          <p:cNvPr id="2050" name="Picture 2" descr="Image result for patient icon">
            <a:extLst>
              <a:ext uri="{FF2B5EF4-FFF2-40B4-BE49-F238E27FC236}">
                <a16:creationId xmlns:a16="http://schemas.microsoft.com/office/drawing/2014/main" id="{5E13EF51-5326-4208-8B3E-B3D1FCC36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7292" y="3641317"/>
            <a:ext cx="987552" cy="9875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atient icon">
            <a:extLst>
              <a:ext uri="{FF2B5EF4-FFF2-40B4-BE49-F238E27FC236}">
                <a16:creationId xmlns:a16="http://schemas.microsoft.com/office/drawing/2014/main" id="{675897F0-70F2-431F-9DEE-B60BD3ED64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6585" y="2607217"/>
            <a:ext cx="990828" cy="99082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company icon">
            <a:extLst>
              <a:ext uri="{FF2B5EF4-FFF2-40B4-BE49-F238E27FC236}">
                <a16:creationId xmlns:a16="http://schemas.microsoft.com/office/drawing/2014/main" id="{91C0D08E-544A-402B-8EB3-8A25EB4F31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157" y="3641318"/>
            <a:ext cx="987552" cy="98755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government icon">
            <a:extLst>
              <a:ext uri="{FF2B5EF4-FFF2-40B4-BE49-F238E27FC236}">
                <a16:creationId xmlns:a16="http://schemas.microsoft.com/office/drawing/2014/main" id="{DE91CC1C-FA6E-46DE-8376-93B3FAC718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78224" y="4672142"/>
            <a:ext cx="987552" cy="98755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7F1D740-B59D-49D5-9784-F8A3CF7493C3}"/>
              </a:ext>
            </a:extLst>
          </p:cNvPr>
          <p:cNvGrpSpPr/>
          <p:nvPr/>
        </p:nvGrpSpPr>
        <p:grpSpPr>
          <a:xfrm>
            <a:off x="3123468" y="3373154"/>
            <a:ext cx="947640" cy="445178"/>
            <a:chOff x="3079667" y="3154149"/>
            <a:chExt cx="947640" cy="445178"/>
          </a:xfrm>
        </p:grpSpPr>
        <p:cxnSp>
          <p:nvCxnSpPr>
            <p:cNvPr id="7" name="Straight Arrow Connector 6">
              <a:extLst>
                <a:ext uri="{FF2B5EF4-FFF2-40B4-BE49-F238E27FC236}">
                  <a16:creationId xmlns:a16="http://schemas.microsoft.com/office/drawing/2014/main" id="{BB1AFCE1-C36E-46E0-A1BD-F45FD634FB4B}"/>
                </a:ext>
              </a:extLst>
            </p:cNvPr>
            <p:cNvCxnSpPr/>
            <p:nvPr/>
          </p:nvCxnSpPr>
          <p:spPr>
            <a:xfrm flipV="1">
              <a:off x="3079667" y="3154149"/>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B38A26-83F5-45E8-B0AD-F2649AE189FF}"/>
                </a:ext>
              </a:extLst>
            </p:cNvPr>
            <p:cNvCxnSpPr>
              <a:cxnSpLocks/>
            </p:cNvCxnSpPr>
            <p:nvPr/>
          </p:nvCxnSpPr>
          <p:spPr>
            <a:xfrm rot="10800000" flipV="1">
              <a:off x="3135847" y="3245296"/>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FA2E1AF-6E6A-4330-A288-52B8130C50E6}"/>
              </a:ext>
            </a:extLst>
          </p:cNvPr>
          <p:cNvGrpSpPr/>
          <p:nvPr/>
        </p:nvGrpSpPr>
        <p:grpSpPr>
          <a:xfrm flipV="1">
            <a:off x="5105582" y="3373154"/>
            <a:ext cx="947640" cy="445178"/>
            <a:chOff x="3079667" y="3154149"/>
            <a:chExt cx="947640" cy="445178"/>
          </a:xfrm>
        </p:grpSpPr>
        <p:cxnSp>
          <p:nvCxnSpPr>
            <p:cNvPr id="17" name="Straight Arrow Connector 16">
              <a:extLst>
                <a:ext uri="{FF2B5EF4-FFF2-40B4-BE49-F238E27FC236}">
                  <a16:creationId xmlns:a16="http://schemas.microsoft.com/office/drawing/2014/main" id="{0F7A6329-1BD8-4B9C-BA2F-C7B52B030575}"/>
                </a:ext>
              </a:extLst>
            </p:cNvPr>
            <p:cNvCxnSpPr/>
            <p:nvPr/>
          </p:nvCxnSpPr>
          <p:spPr>
            <a:xfrm flipV="1">
              <a:off x="3079667" y="3154149"/>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A2ECB5-01FA-4850-B437-A04BAB7C6D53}"/>
                </a:ext>
              </a:extLst>
            </p:cNvPr>
            <p:cNvCxnSpPr>
              <a:cxnSpLocks/>
            </p:cNvCxnSpPr>
            <p:nvPr/>
          </p:nvCxnSpPr>
          <p:spPr>
            <a:xfrm rot="10800000" flipV="1">
              <a:off x="3135847" y="3245296"/>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0513072-5150-4641-8E67-A4D16487E028}"/>
              </a:ext>
            </a:extLst>
          </p:cNvPr>
          <p:cNvGrpSpPr/>
          <p:nvPr/>
        </p:nvGrpSpPr>
        <p:grpSpPr>
          <a:xfrm flipV="1">
            <a:off x="3123468" y="4530469"/>
            <a:ext cx="947640" cy="445178"/>
            <a:chOff x="3079667" y="3154149"/>
            <a:chExt cx="947640" cy="445178"/>
          </a:xfrm>
        </p:grpSpPr>
        <p:cxnSp>
          <p:nvCxnSpPr>
            <p:cNvPr id="20" name="Straight Arrow Connector 19">
              <a:extLst>
                <a:ext uri="{FF2B5EF4-FFF2-40B4-BE49-F238E27FC236}">
                  <a16:creationId xmlns:a16="http://schemas.microsoft.com/office/drawing/2014/main" id="{C342E57F-DFBA-4271-AF5A-FD4A3FDF3C0A}"/>
                </a:ext>
              </a:extLst>
            </p:cNvPr>
            <p:cNvCxnSpPr/>
            <p:nvPr/>
          </p:nvCxnSpPr>
          <p:spPr>
            <a:xfrm flipV="1">
              <a:off x="3079667" y="3154149"/>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96FAC91-687A-4D46-AC30-12FE8667C83A}"/>
                </a:ext>
              </a:extLst>
            </p:cNvPr>
            <p:cNvCxnSpPr>
              <a:cxnSpLocks/>
            </p:cNvCxnSpPr>
            <p:nvPr/>
          </p:nvCxnSpPr>
          <p:spPr>
            <a:xfrm rot="10800000" flipV="1">
              <a:off x="3135847" y="3245296"/>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734A1ED-D755-4308-AD92-AE79D2797F46}"/>
              </a:ext>
            </a:extLst>
          </p:cNvPr>
          <p:cNvGrpSpPr/>
          <p:nvPr/>
        </p:nvGrpSpPr>
        <p:grpSpPr>
          <a:xfrm>
            <a:off x="5105582" y="4530469"/>
            <a:ext cx="947640" cy="445178"/>
            <a:chOff x="3079667" y="3154149"/>
            <a:chExt cx="947640" cy="445178"/>
          </a:xfrm>
        </p:grpSpPr>
        <p:cxnSp>
          <p:nvCxnSpPr>
            <p:cNvPr id="23" name="Straight Arrow Connector 22">
              <a:extLst>
                <a:ext uri="{FF2B5EF4-FFF2-40B4-BE49-F238E27FC236}">
                  <a16:creationId xmlns:a16="http://schemas.microsoft.com/office/drawing/2014/main" id="{2124A570-6FE9-42BF-9AF1-C534DD6C8BFC}"/>
                </a:ext>
              </a:extLst>
            </p:cNvPr>
            <p:cNvCxnSpPr/>
            <p:nvPr/>
          </p:nvCxnSpPr>
          <p:spPr>
            <a:xfrm flipV="1">
              <a:off x="3079667" y="3154149"/>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1E79C86-67E4-4B32-99E6-0B76FA37C4D6}"/>
                </a:ext>
              </a:extLst>
            </p:cNvPr>
            <p:cNvCxnSpPr>
              <a:cxnSpLocks/>
            </p:cNvCxnSpPr>
            <p:nvPr/>
          </p:nvCxnSpPr>
          <p:spPr>
            <a:xfrm rot="10800000" flipV="1">
              <a:off x="3135847" y="3245296"/>
              <a:ext cx="891460" cy="3540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0D8A23D0-9EDE-433A-9127-A162AB2A0C06}"/>
              </a:ext>
            </a:extLst>
          </p:cNvPr>
          <p:cNvSpPr txBox="1"/>
          <p:nvPr/>
        </p:nvSpPr>
        <p:spPr>
          <a:xfrm>
            <a:off x="4018979" y="2237885"/>
            <a:ext cx="1106041" cy="369332"/>
          </a:xfrm>
          <a:prstGeom prst="rect">
            <a:avLst/>
          </a:prstGeom>
          <a:noFill/>
        </p:spPr>
        <p:txBody>
          <a:bodyPr wrap="square" rtlCol="0">
            <a:spAutoFit/>
          </a:bodyPr>
          <a:lstStyle/>
          <a:p>
            <a:pPr algn="ctr"/>
            <a:r>
              <a:rPr lang="en-US" b="1" dirty="0">
                <a:latin typeface="Mongolian Baiti" panose="03000500000000000000" pitchFamily="66" charset="0"/>
                <a:cs typeface="Mongolian Baiti" panose="03000500000000000000" pitchFamily="66" charset="0"/>
              </a:rPr>
              <a:t>Physician</a:t>
            </a:r>
            <a:endParaRPr lang="en-GB" b="1" dirty="0">
              <a:latin typeface="Mongolian Baiti" panose="03000500000000000000" pitchFamily="66" charset="0"/>
              <a:cs typeface="Mongolian Baiti" panose="03000500000000000000" pitchFamily="66" charset="0"/>
            </a:endParaRPr>
          </a:p>
        </p:txBody>
      </p:sp>
      <p:sp>
        <p:nvSpPr>
          <p:cNvPr id="26" name="TextBox 25">
            <a:extLst>
              <a:ext uri="{FF2B5EF4-FFF2-40B4-BE49-F238E27FC236}">
                <a16:creationId xmlns:a16="http://schemas.microsoft.com/office/drawing/2014/main" id="{9EB393B7-D7F4-4F50-9C6C-84C909EC26EF}"/>
              </a:ext>
            </a:extLst>
          </p:cNvPr>
          <p:cNvSpPr txBox="1"/>
          <p:nvPr/>
        </p:nvSpPr>
        <p:spPr>
          <a:xfrm>
            <a:off x="4018979" y="5723453"/>
            <a:ext cx="1106041" cy="369332"/>
          </a:xfrm>
          <a:prstGeom prst="rect">
            <a:avLst/>
          </a:prstGeom>
          <a:noFill/>
        </p:spPr>
        <p:txBody>
          <a:bodyPr wrap="square" rtlCol="0">
            <a:spAutoFit/>
          </a:bodyPr>
          <a:lstStyle/>
          <a:p>
            <a:pPr algn="ctr"/>
            <a:r>
              <a:rPr lang="en-US" b="1" dirty="0">
                <a:latin typeface="Mongolian Baiti" panose="03000500000000000000" pitchFamily="66" charset="0"/>
                <a:cs typeface="Mongolian Baiti" panose="03000500000000000000" pitchFamily="66" charset="0"/>
              </a:rPr>
              <a:t>Payer</a:t>
            </a:r>
            <a:endParaRPr lang="en-GB" b="1" dirty="0">
              <a:latin typeface="Mongolian Baiti" panose="03000500000000000000" pitchFamily="66" charset="0"/>
              <a:cs typeface="Mongolian Baiti" panose="03000500000000000000" pitchFamily="66" charset="0"/>
            </a:endParaRPr>
          </a:p>
        </p:txBody>
      </p:sp>
      <p:sp>
        <p:nvSpPr>
          <p:cNvPr id="27" name="TextBox 26">
            <a:extLst>
              <a:ext uri="{FF2B5EF4-FFF2-40B4-BE49-F238E27FC236}">
                <a16:creationId xmlns:a16="http://schemas.microsoft.com/office/drawing/2014/main" id="{2A897375-06A1-42D2-B4F2-8268E55FAE1B}"/>
              </a:ext>
            </a:extLst>
          </p:cNvPr>
          <p:cNvSpPr txBox="1"/>
          <p:nvPr/>
        </p:nvSpPr>
        <p:spPr>
          <a:xfrm>
            <a:off x="5884833" y="4706101"/>
            <a:ext cx="1106041" cy="369332"/>
          </a:xfrm>
          <a:prstGeom prst="rect">
            <a:avLst/>
          </a:prstGeom>
          <a:noFill/>
        </p:spPr>
        <p:txBody>
          <a:bodyPr wrap="square" rtlCol="0">
            <a:spAutoFit/>
          </a:bodyPr>
          <a:lstStyle/>
          <a:p>
            <a:pPr algn="ctr"/>
            <a:r>
              <a:rPr lang="en-US" b="1" dirty="0">
                <a:latin typeface="Mongolian Baiti" panose="03000500000000000000" pitchFamily="66" charset="0"/>
                <a:cs typeface="Mongolian Baiti" panose="03000500000000000000" pitchFamily="66" charset="0"/>
              </a:rPr>
              <a:t>Patient</a:t>
            </a:r>
            <a:endParaRPr lang="en-GB" b="1" dirty="0">
              <a:latin typeface="Mongolian Baiti" panose="03000500000000000000" pitchFamily="66" charset="0"/>
              <a:cs typeface="Mongolian Baiti" panose="03000500000000000000" pitchFamily="66" charset="0"/>
            </a:endParaRPr>
          </a:p>
        </p:txBody>
      </p:sp>
      <p:sp>
        <p:nvSpPr>
          <p:cNvPr id="28" name="TextBox 27">
            <a:extLst>
              <a:ext uri="{FF2B5EF4-FFF2-40B4-BE49-F238E27FC236}">
                <a16:creationId xmlns:a16="http://schemas.microsoft.com/office/drawing/2014/main" id="{86928764-6918-411C-8D05-8483328F3F78}"/>
              </a:ext>
            </a:extLst>
          </p:cNvPr>
          <p:cNvSpPr txBox="1"/>
          <p:nvPr/>
        </p:nvSpPr>
        <p:spPr>
          <a:xfrm>
            <a:off x="2153126" y="4706101"/>
            <a:ext cx="1106041" cy="369332"/>
          </a:xfrm>
          <a:prstGeom prst="rect">
            <a:avLst/>
          </a:prstGeom>
          <a:noFill/>
        </p:spPr>
        <p:txBody>
          <a:bodyPr wrap="square" rtlCol="0">
            <a:spAutoFit/>
          </a:bodyPr>
          <a:lstStyle/>
          <a:p>
            <a:pPr algn="ctr"/>
            <a:r>
              <a:rPr lang="en-US" b="1" dirty="0">
                <a:latin typeface="Mongolian Baiti" panose="03000500000000000000" pitchFamily="66" charset="0"/>
                <a:cs typeface="Mongolian Baiti" panose="03000500000000000000" pitchFamily="66" charset="0"/>
              </a:rPr>
              <a:t>Industry</a:t>
            </a:r>
            <a:endParaRPr lang="en-GB" b="1" dirty="0">
              <a:latin typeface="Mongolian Baiti" panose="03000500000000000000" pitchFamily="66" charset="0"/>
              <a:cs typeface="Mongolian Baiti" panose="03000500000000000000" pitchFamily="66" charset="0"/>
            </a:endParaRPr>
          </a:p>
        </p:txBody>
      </p:sp>
      <p:sp>
        <p:nvSpPr>
          <p:cNvPr id="10" name="TextBox 9">
            <a:extLst>
              <a:ext uri="{FF2B5EF4-FFF2-40B4-BE49-F238E27FC236}">
                <a16:creationId xmlns:a16="http://schemas.microsoft.com/office/drawing/2014/main" id="{9C4C5294-A702-4083-AFAD-8A5D569D501B}"/>
              </a:ext>
            </a:extLst>
          </p:cNvPr>
          <p:cNvSpPr txBox="1"/>
          <p:nvPr/>
        </p:nvSpPr>
        <p:spPr>
          <a:xfrm>
            <a:off x="5661612" y="2392416"/>
            <a:ext cx="3033399" cy="646331"/>
          </a:xfrm>
          <a:prstGeom prst="rect">
            <a:avLst/>
          </a:prstGeom>
          <a:noFill/>
        </p:spPr>
        <p:txBody>
          <a:bodyPr wrap="square" rtlCol="0">
            <a:spAutoFit/>
          </a:bodyPr>
          <a:lstStyle/>
          <a:p>
            <a:pPr marL="285750" indent="-285750">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Improved treatment decisions</a:t>
            </a:r>
            <a:endParaRPr lang="en-GB" dirty="0">
              <a:latin typeface="Mongolian Baiti" panose="03000500000000000000" pitchFamily="66" charset="0"/>
              <a:cs typeface="Mongolian Baiti" panose="03000500000000000000" pitchFamily="66" charset="0"/>
            </a:endParaRPr>
          </a:p>
        </p:txBody>
      </p:sp>
      <p:sp>
        <p:nvSpPr>
          <p:cNvPr id="30" name="TextBox 29">
            <a:extLst>
              <a:ext uri="{FF2B5EF4-FFF2-40B4-BE49-F238E27FC236}">
                <a16:creationId xmlns:a16="http://schemas.microsoft.com/office/drawing/2014/main" id="{2C0D757F-F09D-4510-AB4D-F47C50A4AECA}"/>
              </a:ext>
            </a:extLst>
          </p:cNvPr>
          <p:cNvSpPr txBox="1"/>
          <p:nvPr/>
        </p:nvSpPr>
        <p:spPr>
          <a:xfrm>
            <a:off x="5661613" y="5304981"/>
            <a:ext cx="3033399" cy="646331"/>
          </a:xfrm>
          <a:prstGeom prst="rect">
            <a:avLst/>
          </a:prstGeom>
          <a:noFill/>
        </p:spPr>
        <p:txBody>
          <a:bodyPr wrap="square" rtlCol="0">
            <a:spAutoFit/>
          </a:bodyPr>
          <a:lstStyle/>
          <a:p>
            <a:pPr marL="285750" indent="-285750">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Decreased cost due to managing adverse events</a:t>
            </a:r>
            <a:endParaRPr lang="en-GB" dirty="0">
              <a:latin typeface="Mongolian Baiti" panose="03000500000000000000" pitchFamily="66" charset="0"/>
              <a:cs typeface="Mongolian Baiti" panose="03000500000000000000" pitchFamily="66" charset="0"/>
            </a:endParaRPr>
          </a:p>
        </p:txBody>
      </p:sp>
      <p:sp>
        <p:nvSpPr>
          <p:cNvPr id="31" name="TextBox 30">
            <a:extLst>
              <a:ext uri="{FF2B5EF4-FFF2-40B4-BE49-F238E27FC236}">
                <a16:creationId xmlns:a16="http://schemas.microsoft.com/office/drawing/2014/main" id="{0C65F5E6-42B2-408F-ACA1-A2695A0BE70D}"/>
              </a:ext>
            </a:extLst>
          </p:cNvPr>
          <p:cNvSpPr txBox="1"/>
          <p:nvPr/>
        </p:nvSpPr>
        <p:spPr>
          <a:xfrm>
            <a:off x="576051" y="5304981"/>
            <a:ext cx="3033399" cy="646331"/>
          </a:xfrm>
          <a:prstGeom prst="rect">
            <a:avLst/>
          </a:prstGeom>
          <a:noFill/>
        </p:spPr>
        <p:txBody>
          <a:bodyPr wrap="square" rtlCol="0">
            <a:spAutoFit/>
          </a:bodyPr>
          <a:lstStyle/>
          <a:p>
            <a:pPr marL="285750" indent="-285750">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Improved outcome based reimbursement</a:t>
            </a:r>
            <a:endParaRPr lang="en-GB" dirty="0">
              <a:latin typeface="Mongolian Baiti" panose="03000500000000000000" pitchFamily="66" charset="0"/>
              <a:cs typeface="Mongolian Baiti" panose="03000500000000000000" pitchFamily="66" charset="0"/>
            </a:endParaRPr>
          </a:p>
        </p:txBody>
      </p:sp>
      <p:sp>
        <p:nvSpPr>
          <p:cNvPr id="32" name="TextBox 31">
            <a:extLst>
              <a:ext uri="{FF2B5EF4-FFF2-40B4-BE49-F238E27FC236}">
                <a16:creationId xmlns:a16="http://schemas.microsoft.com/office/drawing/2014/main" id="{408D334E-B070-4861-88E4-C7B9544023AB}"/>
              </a:ext>
            </a:extLst>
          </p:cNvPr>
          <p:cNvSpPr txBox="1"/>
          <p:nvPr/>
        </p:nvSpPr>
        <p:spPr>
          <a:xfrm>
            <a:off x="694013" y="2392416"/>
            <a:ext cx="3033399" cy="923330"/>
          </a:xfrm>
          <a:prstGeom prst="rect">
            <a:avLst/>
          </a:prstGeom>
          <a:noFill/>
        </p:spPr>
        <p:txBody>
          <a:bodyPr wrap="square" rtlCol="0">
            <a:spAutoFit/>
          </a:bodyPr>
          <a:lstStyle/>
          <a:p>
            <a:pPr marL="285750" indent="-285750">
              <a:buClr>
                <a:schemeClr val="accent6"/>
              </a:buClr>
              <a:buSzPct val="150000"/>
              <a:buFont typeface="Calibri" panose="020F0502020204030204" pitchFamily="34" charset="0"/>
              <a:buChar char="+"/>
            </a:pPr>
            <a:r>
              <a:rPr lang="en-US" dirty="0">
                <a:latin typeface="Mongolian Baiti" panose="03000500000000000000" pitchFamily="66" charset="0"/>
                <a:cs typeface="Mongolian Baiti" panose="03000500000000000000" pitchFamily="66" charset="0"/>
              </a:rPr>
              <a:t>Reduced waste due to improved transparency of actual treatment benefits </a:t>
            </a:r>
            <a:endParaRPr lang="en-GB" dirty="0">
              <a:latin typeface="Mongolian Baiti" panose="03000500000000000000" pitchFamily="66" charset="0"/>
              <a:cs typeface="Mongolian Baiti" panose="03000500000000000000" pitchFamily="66" charset="0"/>
            </a:endParaRPr>
          </a:p>
        </p:txBody>
      </p:sp>
      <p:pic>
        <p:nvPicPr>
          <p:cNvPr id="33" name="Picture 32">
            <a:extLst>
              <a:ext uri="{FF2B5EF4-FFF2-40B4-BE49-F238E27FC236}">
                <a16:creationId xmlns:a16="http://schemas.microsoft.com/office/drawing/2014/main" id="{001CAAF8-3F4F-4A81-B475-5EAFBEBEA643}"/>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2679389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B2732-4131-4F1E-AC19-5578C057FDEE}"/>
              </a:ext>
            </a:extLst>
          </p:cNvPr>
          <p:cNvPicPr>
            <a:picLocks noChangeAspect="1"/>
          </p:cNvPicPr>
          <p:nvPr/>
        </p:nvPicPr>
        <p:blipFill rotWithShape="1">
          <a:blip r:embed="rId3"/>
          <a:srcRect t="17809" b="16194"/>
          <a:stretch/>
        </p:blipFill>
        <p:spPr>
          <a:xfrm>
            <a:off x="0" y="1801422"/>
            <a:ext cx="9047199" cy="2595363"/>
          </a:xfrm>
          <a:prstGeom prst="rect">
            <a:avLst/>
          </a:prstGeom>
        </p:spPr>
      </p:pic>
      <p:pic>
        <p:nvPicPr>
          <p:cNvPr id="8" name="Picture 7">
            <a:extLst>
              <a:ext uri="{FF2B5EF4-FFF2-40B4-BE49-F238E27FC236}">
                <a16:creationId xmlns:a16="http://schemas.microsoft.com/office/drawing/2014/main" id="{182FB8D7-759F-4CD8-87A3-B783ED565C5C}"/>
              </a:ext>
            </a:extLst>
          </p:cNvPr>
          <p:cNvPicPr>
            <a:picLocks noChangeAspect="1"/>
          </p:cNvPicPr>
          <p:nvPr/>
        </p:nvPicPr>
        <p:blipFill>
          <a:blip r:embed="rId4"/>
          <a:stretch>
            <a:fillRect/>
          </a:stretch>
        </p:blipFill>
        <p:spPr>
          <a:xfrm>
            <a:off x="99015" y="3996391"/>
            <a:ext cx="2147291" cy="1610468"/>
          </a:xfrm>
          <a:prstGeom prst="rect">
            <a:avLst/>
          </a:prstGeom>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normAutofit fontScale="90000"/>
          </a:bodyPr>
          <a:lstStyle/>
          <a:p>
            <a:r>
              <a:rPr lang="en-US" dirty="0"/>
              <a:t>Team journey – started with the end in mind</a:t>
            </a:r>
          </a:p>
        </p:txBody>
      </p:sp>
      <p:pic>
        <p:nvPicPr>
          <p:cNvPr id="6" name="Picture 5">
            <a:extLst>
              <a:ext uri="{FF2B5EF4-FFF2-40B4-BE49-F238E27FC236}">
                <a16:creationId xmlns:a16="http://schemas.microsoft.com/office/drawing/2014/main" id="{631414C0-87F6-4D98-BE50-F26CA48E0F4A}"/>
              </a:ext>
            </a:extLst>
          </p:cNvPr>
          <p:cNvPicPr>
            <a:picLocks noChangeAspect="1"/>
          </p:cNvPicPr>
          <p:nvPr/>
        </p:nvPicPr>
        <p:blipFill>
          <a:blip r:embed="rId5"/>
          <a:stretch>
            <a:fillRect/>
          </a:stretch>
        </p:blipFill>
        <p:spPr>
          <a:xfrm>
            <a:off x="2122656" y="5009691"/>
            <a:ext cx="2386839" cy="1790129"/>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6C5CDE8D-5245-4499-A4EA-E19C7C54455F}"/>
              </a:ext>
            </a:extLst>
          </p:cNvPr>
          <p:cNvPicPr>
            <a:picLocks noChangeAspect="1"/>
          </p:cNvPicPr>
          <p:nvPr/>
        </p:nvPicPr>
        <p:blipFill>
          <a:blip r:embed="rId6"/>
          <a:stretch>
            <a:fillRect/>
          </a:stretch>
        </p:blipFill>
        <p:spPr>
          <a:xfrm>
            <a:off x="4413213" y="4585688"/>
            <a:ext cx="2157328" cy="1617996"/>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334D403-DD93-4167-BF59-CA5D8290FDD9}"/>
              </a:ext>
            </a:extLst>
          </p:cNvPr>
          <p:cNvPicPr>
            <a:picLocks noChangeAspect="1"/>
          </p:cNvPicPr>
          <p:nvPr/>
        </p:nvPicPr>
        <p:blipFill>
          <a:blip r:embed="rId7"/>
          <a:stretch>
            <a:fillRect/>
          </a:stretch>
        </p:blipFill>
        <p:spPr>
          <a:xfrm>
            <a:off x="6437301" y="3608321"/>
            <a:ext cx="2423797" cy="1817848"/>
          </a:xfrm>
          <a:prstGeom prst="rect">
            <a:avLst/>
          </a:prstGeom>
          <a:effectLst>
            <a:outerShdw blurRad="50800" dist="38100" dir="2700000" algn="tl" rotWithShape="0">
              <a:prstClr val="black">
                <a:alpha val="40000"/>
              </a:prstClr>
            </a:outerShdw>
          </a:effectLst>
        </p:spPr>
      </p:pic>
      <p:pic>
        <p:nvPicPr>
          <p:cNvPr id="47" name="Picture 46">
            <a:extLst>
              <a:ext uri="{FF2B5EF4-FFF2-40B4-BE49-F238E27FC236}">
                <a16:creationId xmlns:a16="http://schemas.microsoft.com/office/drawing/2014/main" id="{5255909E-1CEB-4325-B5AC-FCC7E8D6700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671" b="96142" l="2500" r="98000">
                        <a14:foregroundMark x1="17250" y1="25519" x2="17250" y2="25519"/>
                        <a14:foregroundMark x1="34750" y1="2671" x2="34750" y2="2671"/>
                        <a14:foregroundMark x1="27500" y1="5935" x2="16000" y2="21365"/>
                        <a14:foregroundMark x1="6500" y1="48368" x2="18500" y2="79822"/>
                        <a14:foregroundMark x1="2500" y1="50742" x2="2500" y2="50148"/>
                        <a14:foregroundMark x1="39500" y1="4154" x2="68750" y2="2967"/>
                        <a14:foregroundMark x1="68750" y1="2967" x2="77250" y2="13056"/>
                        <a14:foregroundMark x1="82750" y1="20178" x2="95250" y2="47774"/>
                        <a14:foregroundMark x1="94000" y1="50445" x2="82000" y2="75668"/>
                        <a14:foregroundMark x1="81500" y1="80415" x2="63500" y2="96439"/>
                        <a14:foregroundMark x1="98000" y1="49258" x2="98000" y2="49258"/>
                      </a14:backgroundRemoval>
                    </a14:imgEffect>
                  </a14:imgLayer>
                </a14:imgProps>
              </a:ext>
            </a:extLst>
          </a:blip>
          <a:srcRect t="426" b="-1"/>
          <a:stretch/>
        </p:blipFill>
        <p:spPr>
          <a:xfrm>
            <a:off x="8434901" y="6311897"/>
            <a:ext cx="593270" cy="497704"/>
          </a:xfrm>
          <a:prstGeom prst="rect">
            <a:avLst/>
          </a:prstGeom>
        </p:spPr>
      </p:pic>
    </p:spTree>
    <p:extLst>
      <p:ext uri="{BB962C8B-B14F-4D97-AF65-F5344CB8AC3E}">
        <p14:creationId xmlns:p14="http://schemas.microsoft.com/office/powerpoint/2010/main" val="39625250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309</TotalTime>
  <Words>553</Words>
  <Application>Microsoft Office PowerPoint</Application>
  <PresentationFormat>On-screen Show (4:3)</PresentationFormat>
  <Paragraphs>64</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Ebrima</vt:lpstr>
      <vt:lpstr>Farsi Simple Bold</vt:lpstr>
      <vt:lpstr>Mongolian Baiti</vt:lpstr>
      <vt:lpstr>Office Theme</vt:lpstr>
      <vt:lpstr>PowerPoint Presentation</vt:lpstr>
      <vt:lpstr>The same story for each patient…</vt:lpstr>
      <vt:lpstr>Personalizing the choice of treatment for each patient based on their characteristics</vt:lpstr>
      <vt:lpstr>Our solution improves the life of each patient</vt:lpstr>
      <vt:lpstr>A more personalized approach benefits all stakeholders within the healthcare system</vt:lpstr>
      <vt:lpstr>Team journey – started with the end in mind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 Pisa</dc:creator>
  <cp:lastModifiedBy>Philip Pisa</cp:lastModifiedBy>
  <cp:revision>44</cp:revision>
  <dcterms:created xsi:type="dcterms:W3CDTF">2017-10-29T08:52:04Z</dcterms:created>
  <dcterms:modified xsi:type="dcterms:W3CDTF">2017-10-29T14:06:25Z</dcterms:modified>
</cp:coreProperties>
</file>